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4"/>
  </p:notesMasterIdLst>
  <p:handoutMasterIdLst>
    <p:handoutMasterId r:id="rId25"/>
  </p:handoutMasterIdLst>
  <p:sldIdLst>
    <p:sldId id="256" r:id="rId5"/>
    <p:sldId id="277" r:id="rId6"/>
    <p:sldId id="278" r:id="rId7"/>
    <p:sldId id="279" r:id="rId8"/>
    <p:sldId id="280" r:id="rId9"/>
    <p:sldId id="258" r:id="rId10"/>
    <p:sldId id="282" r:id="rId11"/>
    <p:sldId id="281" r:id="rId12"/>
    <p:sldId id="283" r:id="rId13"/>
    <p:sldId id="288" r:id="rId14"/>
    <p:sldId id="289" r:id="rId15"/>
    <p:sldId id="290" r:id="rId16"/>
    <p:sldId id="291" r:id="rId17"/>
    <p:sldId id="292" r:id="rId18"/>
    <p:sldId id="293" r:id="rId19"/>
    <p:sldId id="284" r:id="rId20"/>
    <p:sldId id="286" r:id="rId21"/>
    <p:sldId id="287" r:id="rId22"/>
    <p:sldId id="285"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0D9159-0A33-5141-90AA-2B34CAA45071}" v="59" dt="2023-09-11T10:50:24.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4" autoAdjust="0"/>
    <p:restoredTop sz="92109"/>
  </p:normalViewPr>
  <p:slideViewPr>
    <p:cSldViewPr snapToGrid="0">
      <p:cViewPr varScale="1">
        <p:scale>
          <a:sx n="157" d="100"/>
          <a:sy n="157" d="100"/>
        </p:scale>
        <p:origin x="1256" y="160"/>
      </p:cViewPr>
      <p:guideLst/>
    </p:cSldViewPr>
  </p:slideViewPr>
  <p:notesTextViewPr>
    <p:cViewPr>
      <p:scale>
        <a:sx n="1" d="1"/>
        <a:sy n="1" d="1"/>
      </p:scale>
      <p:origin x="0" y="0"/>
    </p:cViewPr>
  </p:notesTextViewPr>
  <p:sorterViewPr>
    <p:cViewPr>
      <p:scale>
        <a:sx n="120" d="100"/>
        <a:sy n="120" d="100"/>
      </p:scale>
      <p:origin x="0" y="0"/>
    </p:cViewPr>
  </p:sorterViewPr>
  <p:notesViewPr>
    <p:cSldViewPr snapToGrid="0" showGuides="1">
      <p:cViewPr varScale="1">
        <p:scale>
          <a:sx n="68" d="100"/>
          <a:sy n="68" d="100"/>
        </p:scale>
        <p:origin x="1779"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C0A257-B081-4972-B0CF-1F39F8714D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5D948091-2DCD-4509-A944-5FC3CAA09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B27F89-6F89-4D72-A243-A68B4122D611}" type="datetimeFigureOut">
              <a:rPr lang="en-AU" smtClean="0"/>
              <a:t>12/9/2023</a:t>
            </a:fld>
            <a:endParaRPr lang="en-AU"/>
          </a:p>
        </p:txBody>
      </p:sp>
      <p:sp>
        <p:nvSpPr>
          <p:cNvPr id="4" name="Footer Placeholder 3">
            <a:extLst>
              <a:ext uri="{FF2B5EF4-FFF2-40B4-BE49-F238E27FC236}">
                <a16:creationId xmlns:a16="http://schemas.microsoft.com/office/drawing/2014/main" id="{9BC56B26-2CBE-4E97-9F33-B336733FED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337CD2B-E28A-4D49-A0FA-D516F93D72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8E5BEA-06EA-4996-A757-E0A11090F5C6}" type="slidenum">
              <a:rPr lang="en-AU" smtClean="0"/>
              <a:t>‹#›</a:t>
            </a:fld>
            <a:endParaRPr lang="en-AU"/>
          </a:p>
        </p:txBody>
      </p:sp>
    </p:spTree>
    <p:extLst>
      <p:ext uri="{BB962C8B-B14F-4D97-AF65-F5344CB8AC3E}">
        <p14:creationId xmlns:p14="http://schemas.microsoft.com/office/powerpoint/2010/main" val="2408613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51D79-A941-472A-B86F-4C1D5FA7235B}" type="datetimeFigureOut">
              <a:rPr lang="en-AU" smtClean="0"/>
              <a:t>12/9/2023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29E61-899D-4DEC-B2DA-C928176A27CF}" type="slidenum">
              <a:rPr lang="en-AU" smtClean="0"/>
              <a:t>‹#›</a:t>
            </a:fld>
            <a:endParaRPr lang="en-AU"/>
          </a:p>
        </p:txBody>
      </p:sp>
    </p:spTree>
    <p:extLst>
      <p:ext uri="{BB962C8B-B14F-4D97-AF65-F5344CB8AC3E}">
        <p14:creationId xmlns:p14="http://schemas.microsoft.com/office/powerpoint/2010/main" val="85600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A29E61-899D-4DEC-B2DA-C928176A27CF}" type="slidenum">
              <a:rPr lang="en-AU" smtClean="0"/>
              <a:t>1</a:t>
            </a:fld>
            <a:endParaRPr lang="en-AU"/>
          </a:p>
        </p:txBody>
      </p:sp>
    </p:spTree>
    <p:extLst>
      <p:ext uri="{BB962C8B-B14F-4D97-AF65-F5344CB8AC3E}">
        <p14:creationId xmlns:p14="http://schemas.microsoft.com/office/powerpoint/2010/main" val="68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problem becomes even more clear when we consider the rate at which data from novel languages are being added to the literature versus language endangerment rates.</a:t>
            </a:r>
          </a:p>
        </p:txBody>
      </p:sp>
      <p:sp>
        <p:nvSpPr>
          <p:cNvPr id="4" name="Slide Number Placeholder 3"/>
          <p:cNvSpPr>
            <a:spLocks noGrp="1"/>
          </p:cNvSpPr>
          <p:nvPr>
            <p:ph type="sldNum" sz="quarter" idx="5"/>
          </p:nvPr>
        </p:nvSpPr>
        <p:spPr/>
        <p:txBody>
          <a:bodyPr/>
          <a:lstStyle/>
          <a:p>
            <a:fld id="{10A29E61-899D-4DEC-B2DA-C928176A27CF}" type="slidenum">
              <a:rPr lang="en-AU" smtClean="0"/>
              <a:t>16</a:t>
            </a:fld>
            <a:endParaRPr lang="en-AU"/>
          </a:p>
        </p:txBody>
      </p:sp>
    </p:spTree>
    <p:extLst>
      <p:ext uri="{BB962C8B-B14F-4D97-AF65-F5344CB8AC3E}">
        <p14:creationId xmlns:p14="http://schemas.microsoft.com/office/powerpoint/2010/main" val="328187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 Studying all languages seems an impractical (albeit noble) goal. </a:t>
            </a:r>
          </a:p>
          <a:p>
            <a:r>
              <a:rPr lang="en-AU" dirty="0"/>
              <a:t>- But we should be striving to capture a broad brush of linguistic diversity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The question of this paper is, to what extent is diversity not being engaged with </a:t>
            </a:r>
          </a:p>
          <a:p>
            <a:endParaRPr lang="en-AU" dirty="0"/>
          </a:p>
          <a:p>
            <a:r>
              <a:rPr lang="en-AU" dirty="0"/>
              <a:t>- </a:t>
            </a:r>
            <a:r>
              <a:rPr lang="en-AU" dirty="0" err="1"/>
              <a:t>Grambank</a:t>
            </a:r>
            <a:r>
              <a:rPr lang="en-AU" dirty="0"/>
              <a:t>, and the </a:t>
            </a:r>
            <a:r>
              <a:rPr lang="en-AU" dirty="0" err="1"/>
              <a:t>glottobank</a:t>
            </a:r>
            <a:r>
              <a:rPr lang="en-AU" dirty="0"/>
              <a:t> projects in general, allow us to do that. </a:t>
            </a:r>
          </a:p>
        </p:txBody>
      </p:sp>
      <p:sp>
        <p:nvSpPr>
          <p:cNvPr id="4" name="Slide Number Placeholder 3"/>
          <p:cNvSpPr>
            <a:spLocks noGrp="1"/>
          </p:cNvSpPr>
          <p:nvPr>
            <p:ph type="sldNum" sz="quarter" idx="5"/>
          </p:nvPr>
        </p:nvSpPr>
        <p:spPr/>
        <p:txBody>
          <a:bodyPr/>
          <a:lstStyle/>
          <a:p>
            <a:fld id="{10A29E61-899D-4DEC-B2DA-C928176A27CF}" type="slidenum">
              <a:rPr lang="en-AU" smtClean="0"/>
              <a:t>2</a:t>
            </a:fld>
            <a:endParaRPr lang="en-AU"/>
          </a:p>
        </p:txBody>
      </p:sp>
    </p:spTree>
    <p:extLst>
      <p:ext uri="{BB962C8B-B14F-4D97-AF65-F5344CB8AC3E}">
        <p14:creationId xmlns:p14="http://schemas.microsoft.com/office/powerpoint/2010/main" val="4163491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project looks specifically at language diversity in child language acquisition research, </a:t>
            </a:r>
          </a:p>
          <a:p>
            <a:r>
              <a:rPr lang="en-US" dirty="0"/>
              <a:t>- </a:t>
            </a:r>
            <a:r>
              <a:rPr lang="en-US" dirty="0" err="1"/>
              <a:t>Analysing</a:t>
            </a:r>
            <a:r>
              <a:rPr lang="en-US" dirty="0"/>
              <a:t> all papers in the top four child language acquisition research journals </a:t>
            </a:r>
          </a:p>
          <a:p>
            <a:endParaRPr lang="en-US" dirty="0"/>
          </a:p>
          <a:p>
            <a:r>
              <a:rPr lang="en-US" dirty="0"/>
              <a:t>- This psycholinguistic field is as considerably higher risk of diversity loss, because of the nature of which languages go to sleep. </a:t>
            </a:r>
          </a:p>
          <a:p>
            <a:r>
              <a:rPr lang="en-US" dirty="0"/>
              <a:t>- That is, children speakers are the first to go. </a:t>
            </a:r>
          </a:p>
          <a:p>
            <a:endParaRPr lang="en-US" dirty="0"/>
          </a:p>
          <a:p>
            <a:r>
              <a:rPr lang="en-US" dirty="0"/>
              <a:t>- So, here, more so than in non-child-oriented linguistic domains it is important to understand the extent of diversity that has been studied </a:t>
            </a:r>
          </a:p>
          <a:p>
            <a:endParaRPr lang="en-US" dirty="0"/>
          </a:p>
          <a:p>
            <a:pPr marL="228600" indent="-228600">
              <a:buAutoNum type="arabicPeriod"/>
            </a:pPr>
            <a:r>
              <a:rPr lang="en-US" dirty="0"/>
              <a:t>So that we can understand how much diversity is being studied </a:t>
            </a:r>
          </a:p>
          <a:p>
            <a:pPr marL="228600" indent="-228600">
              <a:buAutoNum type="arabicPeriod"/>
            </a:pPr>
            <a:r>
              <a:rPr lang="en-US" dirty="0"/>
              <a:t>And so we can jump start the difficult process of studying languages that are less convenient to the global north. </a:t>
            </a:r>
          </a:p>
        </p:txBody>
      </p:sp>
      <p:sp>
        <p:nvSpPr>
          <p:cNvPr id="4" name="Slide Number Placeholder 3"/>
          <p:cNvSpPr>
            <a:spLocks noGrp="1"/>
          </p:cNvSpPr>
          <p:nvPr>
            <p:ph type="sldNum" sz="quarter" idx="5"/>
          </p:nvPr>
        </p:nvSpPr>
        <p:spPr/>
        <p:txBody>
          <a:bodyPr/>
          <a:lstStyle/>
          <a:p>
            <a:fld id="{10A29E61-899D-4DEC-B2DA-C928176A27CF}" type="slidenum">
              <a:rPr lang="en-AU" smtClean="0"/>
              <a:t>3</a:t>
            </a:fld>
            <a:endParaRPr lang="en-AU"/>
          </a:p>
        </p:txBody>
      </p:sp>
    </p:spTree>
    <p:extLst>
      <p:ext uri="{BB962C8B-B14F-4D97-AF65-F5344CB8AC3E}">
        <p14:creationId xmlns:p14="http://schemas.microsoft.com/office/powerpoint/2010/main" val="411976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dirty="0">
                <a:latin typeface="Arial" panose="020B0604020202020204" pitchFamily="34" charset="0"/>
                <a:cs typeface="Arial" panose="020B0604020202020204" pitchFamily="34" charset="0"/>
              </a:rPr>
              <a:t>2,827 </a:t>
            </a:r>
            <a:r>
              <a:rPr lang="en-US" sz="1200" dirty="0" err="1">
                <a:latin typeface="Arial" panose="020B0604020202020204" pitchFamily="34" charset="0"/>
                <a:cs typeface="Arial" panose="020B0604020202020204" pitchFamily="34" charset="0"/>
              </a:rPr>
              <a:t>langauges</a:t>
            </a:r>
            <a:r>
              <a:rPr lang="en-US" sz="1200" dirty="0">
                <a:latin typeface="Arial" panose="020B0604020202020204" pitchFamily="34" charset="0"/>
                <a:cs typeface="Arial" panose="020B0604020202020204" pitchFamily="34" charset="0"/>
              </a:rPr>
              <a:t> coded for the language(s) studied, the topic of the study, and the country of author.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Today I will mostly focus on </a:t>
            </a:r>
            <a:r>
              <a:rPr lang="en-US" sz="1200" dirty="0" err="1">
                <a:latin typeface="Arial" panose="020B0604020202020204" pitchFamily="34" charset="0"/>
                <a:cs typeface="Arial" panose="020B0604020202020204" pitchFamily="34" charset="0"/>
              </a:rPr>
              <a:t>morphosytax</a:t>
            </a:r>
            <a:r>
              <a:rPr lang="en-US" sz="1200" dirty="0">
                <a:latin typeface="Arial" panose="020B0604020202020204" pitchFamily="34" charset="0"/>
                <a:cs typeface="Arial" panose="020B0604020202020204" pitchFamily="34" charset="0"/>
              </a:rPr>
              <a:t>, which for the most part was surrounding the acquisition of grammar, with a brief mention of speech, which more or less aligns with phonology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with specific interest of looking at quantifying how much diversity is being studied, and into what areas is the effort </a:t>
            </a:r>
            <a:r>
              <a:rPr lang="en-US" sz="1200">
                <a:latin typeface="Arial" panose="020B0604020202020204" pitchFamily="34" charset="0"/>
                <a:cs typeface="Arial" panose="020B0604020202020204" pitchFamily="34" charset="0"/>
              </a:rPr>
              <a:t>being focused. </a:t>
            </a:r>
            <a:endParaRPr lang="en-US" dirty="0"/>
          </a:p>
        </p:txBody>
      </p:sp>
      <p:sp>
        <p:nvSpPr>
          <p:cNvPr id="4" name="Slide Number Placeholder 3"/>
          <p:cNvSpPr>
            <a:spLocks noGrp="1"/>
          </p:cNvSpPr>
          <p:nvPr>
            <p:ph type="sldNum" sz="quarter" idx="5"/>
          </p:nvPr>
        </p:nvSpPr>
        <p:spPr/>
        <p:txBody>
          <a:bodyPr/>
          <a:lstStyle/>
          <a:p>
            <a:fld id="{10A29E61-899D-4DEC-B2DA-C928176A27CF}" type="slidenum">
              <a:rPr lang="en-AU" smtClean="0"/>
              <a:t>4</a:t>
            </a:fld>
            <a:endParaRPr lang="en-AU"/>
          </a:p>
        </p:txBody>
      </p:sp>
    </p:spTree>
    <p:extLst>
      <p:ext uri="{BB962C8B-B14F-4D97-AF65-F5344CB8AC3E}">
        <p14:creationId xmlns:p14="http://schemas.microsoft.com/office/powerpoint/2010/main" val="37625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A29E61-899D-4DEC-B2DA-C928176A27CF}" type="slidenum">
              <a:rPr lang="en-AU" smtClean="0"/>
              <a:t>5</a:t>
            </a:fld>
            <a:endParaRPr lang="en-AU"/>
          </a:p>
        </p:txBody>
      </p:sp>
    </p:spTree>
    <p:extLst>
      <p:ext uri="{BB962C8B-B14F-4D97-AF65-F5344CB8AC3E}">
        <p14:creationId xmlns:p14="http://schemas.microsoft.com/office/powerpoint/2010/main" val="317516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 </a:t>
            </a:r>
            <a:r>
              <a:rPr lang="en-GB" dirty="0"/>
              <a:t>T</a:t>
            </a:r>
            <a:r>
              <a:rPr lang="en-NL" dirty="0"/>
              <a:t>he problem with this skew is that we are, perhaps without realising it, studying large accessible languages at the expense of smaller more fragile but potentially more illuminating linguistic systems</a:t>
            </a:r>
            <a:r>
              <a:rPr lang="en-NL"/>
              <a:t>. </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Expanded Graded Intergenerational Disruption Scale</a:t>
            </a:r>
          </a:p>
          <a:p>
            <a:endParaRPr lang="en-NL" dirty="0"/>
          </a:p>
        </p:txBody>
      </p:sp>
      <p:sp>
        <p:nvSpPr>
          <p:cNvPr id="4" name="Slide Number Placeholder 3"/>
          <p:cNvSpPr>
            <a:spLocks noGrp="1"/>
          </p:cNvSpPr>
          <p:nvPr>
            <p:ph type="sldNum" sz="quarter" idx="5"/>
          </p:nvPr>
        </p:nvSpPr>
        <p:spPr/>
        <p:txBody>
          <a:bodyPr/>
          <a:lstStyle/>
          <a:p>
            <a:fld id="{10A29E61-899D-4DEC-B2DA-C928176A27CF}" type="slidenum">
              <a:rPr lang="en-AU" smtClean="0"/>
              <a:t>7</a:t>
            </a:fld>
            <a:endParaRPr lang="en-AU"/>
          </a:p>
        </p:txBody>
      </p:sp>
    </p:spTree>
    <p:extLst>
      <p:ext uri="{BB962C8B-B14F-4D97-AF65-F5344CB8AC3E}">
        <p14:creationId xmlns:p14="http://schemas.microsoft.com/office/powerpoint/2010/main" val="33892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 No doubt one reason for the skew in data towards English and large European languages of Western Europe is due to the fact that we are most often studying ourselves, and there is more research production that occurs in wealthy countries. </a:t>
            </a:r>
          </a:p>
        </p:txBody>
      </p:sp>
      <p:sp>
        <p:nvSpPr>
          <p:cNvPr id="4" name="Slide Number Placeholder 3"/>
          <p:cNvSpPr>
            <a:spLocks noGrp="1"/>
          </p:cNvSpPr>
          <p:nvPr>
            <p:ph type="sldNum" sz="quarter" idx="5"/>
          </p:nvPr>
        </p:nvSpPr>
        <p:spPr/>
        <p:txBody>
          <a:bodyPr/>
          <a:lstStyle/>
          <a:p>
            <a:fld id="{10A29E61-899D-4DEC-B2DA-C928176A27CF}" type="slidenum">
              <a:rPr lang="en-AU" smtClean="0"/>
              <a:t>8</a:t>
            </a:fld>
            <a:endParaRPr lang="en-AU"/>
          </a:p>
        </p:txBody>
      </p:sp>
    </p:spTree>
    <p:extLst>
      <p:ext uri="{BB962C8B-B14F-4D97-AF65-F5344CB8AC3E}">
        <p14:creationId xmlns:p14="http://schemas.microsoft.com/office/powerpoint/2010/main" val="391796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A29E61-899D-4DEC-B2DA-C928176A27CF}" type="slidenum">
              <a:rPr lang="en-AU" smtClean="0"/>
              <a:t>9</a:t>
            </a:fld>
            <a:endParaRPr lang="en-AU"/>
          </a:p>
        </p:txBody>
      </p:sp>
    </p:spTree>
    <p:extLst>
      <p:ext uri="{BB962C8B-B14F-4D97-AF65-F5344CB8AC3E}">
        <p14:creationId xmlns:p14="http://schemas.microsoft.com/office/powerpoint/2010/main" val="267415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A29E61-899D-4DEC-B2DA-C928176A27CF}" type="slidenum">
              <a:rPr lang="en-AU" smtClean="0"/>
              <a:t>14</a:t>
            </a:fld>
            <a:endParaRPr lang="en-AU"/>
          </a:p>
        </p:txBody>
      </p:sp>
    </p:spTree>
    <p:extLst>
      <p:ext uri="{BB962C8B-B14F-4D97-AF65-F5344CB8AC3E}">
        <p14:creationId xmlns:p14="http://schemas.microsoft.com/office/powerpoint/2010/main" val="300760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1">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425450" y="373063"/>
            <a:ext cx="6120000" cy="3960000"/>
          </a:xfrm>
        </p:spPr>
        <p:txBody>
          <a:bodyPr/>
          <a:lstStyle>
            <a:lvl1pPr>
              <a:lnSpc>
                <a:spcPct val="80000"/>
              </a:lnSpc>
              <a:spcBef>
                <a:spcPts val="0"/>
              </a:spcBef>
              <a:spcAft>
                <a:spcPts val="2835"/>
              </a:spcAft>
              <a:defRPr sz="6400" cap="all" baseline="0"/>
            </a:lvl1pPr>
            <a:lvl2pPr>
              <a:defRPr sz="1800">
                <a:solidFill>
                  <a:schemeClr val="accent1"/>
                </a:solidFill>
              </a:defRPr>
            </a:lvl2pPr>
          </a:lstStyle>
          <a:p>
            <a:pPr lvl="0"/>
            <a:r>
              <a:rPr lang="en-GB"/>
              <a:t>Click to edit Master text styles</a:t>
            </a:r>
          </a:p>
          <a:p>
            <a:pPr lvl="1"/>
            <a:r>
              <a:rPr lang="en-GB"/>
              <a:t>Second level</a:t>
            </a:r>
          </a:p>
        </p:txBody>
      </p:sp>
      <p:pic>
        <p:nvPicPr>
          <p:cNvPr id="11" name="Picture 10">
            <a:extLst>
              <a:ext uri="{FF2B5EF4-FFF2-40B4-BE49-F238E27FC236}">
                <a16:creationId xmlns:a16="http://schemas.microsoft.com/office/drawing/2014/main" id="{2ED46DD6-3FEF-4E8E-852D-6AB87C9AE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0400" y="0"/>
            <a:ext cx="1736846" cy="5143500"/>
          </a:xfrm>
          <a:prstGeom prst="rect">
            <a:avLst/>
          </a:prstGeom>
        </p:spPr>
      </p:pic>
      <p:sp>
        <p:nvSpPr>
          <p:cNvPr id="4" name="Footer Placeholder 4">
            <a:extLst>
              <a:ext uri="{FF2B5EF4-FFF2-40B4-BE49-F238E27FC236}">
                <a16:creationId xmlns:a16="http://schemas.microsoft.com/office/drawing/2014/main" id="{F21003A7-996F-2041-9CFA-9950B9616914}"/>
              </a:ext>
            </a:extLst>
          </p:cNvPr>
          <p:cNvSpPr txBox="1">
            <a:spLocks/>
          </p:cNvSpPr>
          <p:nvPr userDrawn="1"/>
        </p:nvSpPr>
        <p:spPr>
          <a:xfrm rot="16200000">
            <a:off x="8299386" y="738762"/>
            <a:ext cx="1471979" cy="217250"/>
          </a:xfrm>
          <a:prstGeom prst="rect">
            <a:avLst/>
          </a:prstGeom>
        </p:spPr>
        <p:txBody>
          <a:bodyPr vert="horz" lIns="0" tIns="0" rIns="0" bIns="0" rtlCol="0" anchor="t"/>
          <a:lstStyle>
            <a:defPPr>
              <a:defRPr lang="en-US"/>
            </a:defPPr>
            <a:lvl1pPr marL="0" algn="l" defTabSz="457200" rtl="0" eaLnBrk="1" latinLnBrk="0" hangingPunct="1">
              <a:defRPr sz="6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200"/>
              </a:spcBef>
            </a:pP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TEQSA Provider ID: PRV12002 (Australian University)</a:t>
            </a:r>
            <a:r>
              <a:rPr lang="en-AU"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  </a:t>
            </a: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CRICOS Provider Code: 00120C</a:t>
            </a:r>
            <a:endParaRPr lang="en-AU" sz="400" dirty="0">
              <a:solidFill>
                <a:schemeClr val="tx1">
                  <a:lumMod val="75000"/>
                </a:schemeClr>
              </a:solidFill>
              <a:effectLst/>
              <a:latin typeface="Public Sans Light" pitchFamily="2" charset="77"/>
              <a:ea typeface="Public Sans Light" pitchFamily="2" charset="77"/>
              <a:cs typeface="Times New Roman" panose="02020603050405020304" pitchFamily="18" charset="0"/>
            </a:endParaRPr>
          </a:p>
        </p:txBody>
      </p:sp>
    </p:spTree>
    <p:extLst>
      <p:ext uri="{BB962C8B-B14F-4D97-AF65-F5344CB8AC3E}">
        <p14:creationId xmlns:p14="http://schemas.microsoft.com/office/powerpoint/2010/main" val="356856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1" spcCol="180000">
            <a:noAutofit/>
          </a:bodyPr>
          <a:lstStyle>
            <a:lvl1pPr>
              <a:defRPr sz="1400">
                <a:solidFill>
                  <a:schemeClr val="accent1"/>
                </a:solidFill>
                <a:latin typeface="+mj-lt"/>
              </a:defRPr>
            </a:lvl1pPr>
            <a:lvl2pPr>
              <a:defRPr sz="1100"/>
            </a:lvl2pPr>
            <a:lvl3pPr marL="90000" indent="-90000">
              <a:defRPr sz="1100"/>
            </a:lvl3pPr>
            <a:lvl4pPr marL="180000" indent="-90000">
              <a:defRPr sz="1100"/>
            </a:lvl4pPr>
            <a:lvl5pPr marL="270000" indent="-90000">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tx1"/>
                </a:solidFill>
              </a:defRPr>
            </a:lvl2pPr>
            <a:lvl3pPr>
              <a:defRPr sz="3600"/>
            </a:lvl3pPr>
            <a:lvl4pPr>
              <a:defRPr sz="3600"/>
            </a:lvl4pPr>
            <a:lvl5pPr>
              <a:defRPr sz="360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30727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accent1"/>
                </a:solidFill>
              </a:defRPr>
            </a:lvl1pPr>
            <a:lvl2pPr>
              <a:spcAft>
                <a:spcPts val="1200"/>
              </a:spcAft>
              <a:defRPr sz="1800">
                <a:solidFill>
                  <a:schemeClr val="tx1"/>
                </a:solidFill>
              </a:defRPr>
            </a:lvl2pPr>
            <a:lvl3pPr>
              <a:buNone/>
              <a:defRPr/>
            </a:lvl3pPr>
            <a:lvl4pPr marL="179388" indent="-179388">
              <a:buFont typeface="Arial" panose="020B0604020202020204" pitchFamily="34" charset="0"/>
              <a:buChar char="•"/>
              <a:defRPr/>
            </a:lvl4pPr>
            <a:lvl5pPr marL="357188" indent="-179388">
              <a:buFont typeface="Times New Roman" panose="02020603050405020304" pitchFamily="18"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444000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maller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899705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11" name="Text Placeholder 7">
            <a:extLst>
              <a:ext uri="{FF2B5EF4-FFF2-40B4-BE49-F238E27FC236}">
                <a16:creationId xmlns:a16="http://schemas.microsoft.com/office/drawing/2014/main" id="{94117324-6B4D-4511-9A09-354F37701177}"/>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704076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image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000" y="1800000"/>
            <a:ext cx="3600000" cy="2700000"/>
          </a:xfrm>
        </p:spPr>
        <p:txBody>
          <a:bodyPr/>
          <a:lstStyle>
            <a:lvl1pPr>
              <a:defRPr sz="14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323850" y="324000"/>
            <a:ext cx="3600000" cy="1512887"/>
          </a:xfrm>
        </p:spPr>
        <p:txBody>
          <a:bodyPr/>
          <a:lstStyle>
            <a:lvl1pPr>
              <a:lnSpc>
                <a:spcPct val="80000"/>
              </a:lnSpc>
              <a:defRPr sz="3600">
                <a:solidFill>
                  <a:schemeClr val="accent1"/>
                </a:solidFill>
              </a:defRPr>
            </a:lvl1pPr>
            <a:lvl2pPr>
              <a:defRPr sz="1800"/>
            </a:lvl2pPr>
            <a:lvl3pPr>
              <a:buNone/>
              <a:defRPr/>
            </a:lvl3pPr>
          </a:lstStyle>
          <a:p>
            <a:pPr lvl="0"/>
            <a:r>
              <a:rPr lang="en-GB"/>
              <a:t>Click to edit Master text styles</a:t>
            </a:r>
          </a:p>
          <a:p>
            <a:pPr lvl="1"/>
            <a:r>
              <a:rPr lang="en-GB"/>
              <a:t>Second level</a:t>
            </a:r>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5256000" y="323850"/>
            <a:ext cx="3528000" cy="4104000"/>
          </a:xfrm>
        </p:spPr>
        <p:txBody>
          <a:bodyPr/>
          <a:lstStyle/>
          <a:p>
            <a:r>
              <a:rPr lang="en-GB"/>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511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309347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tex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0150" y="1080000"/>
            <a:ext cx="3600000" cy="3347538"/>
          </a:xfrm>
        </p:spPr>
        <p:txBody>
          <a:bodyPr/>
          <a:lstStyle>
            <a:lvl1pPr>
              <a:defRPr sz="14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220000" y="324000"/>
            <a:ext cx="3600000" cy="1512887"/>
          </a:xfrm>
        </p:spPr>
        <p:txBody>
          <a:bodyPr/>
          <a:lstStyle>
            <a:lvl1pPr>
              <a:lnSpc>
                <a:spcPct val="80000"/>
              </a:lnSpc>
              <a:defRPr sz="3600">
                <a:solidFill>
                  <a:schemeClr val="tx1"/>
                </a:solidFill>
              </a:defRPr>
            </a:lvl1pPr>
            <a:lvl2pPr>
              <a:defRPr sz="1800">
                <a:solidFill>
                  <a:schemeClr val="accent1"/>
                </a:solidFill>
              </a:defRPr>
            </a:lvl2pPr>
            <a:lvl3pPr>
              <a:buNone/>
              <a:defRPr/>
            </a:lvl3pPr>
          </a:lstStyle>
          <a:p>
            <a:pPr lvl="0"/>
            <a:r>
              <a:rPr lang="en-GB"/>
              <a:t>Click to edit Master text styles</a:t>
            </a:r>
          </a:p>
          <a:p>
            <a:pPr lvl="1"/>
            <a:r>
              <a:rPr lang="en-GB"/>
              <a:t>Second level</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3528000" cy="4104000"/>
          </a:xfrm>
        </p:spPr>
        <p:txBody>
          <a:bodyPr/>
          <a:lstStyle/>
          <a:p>
            <a:r>
              <a:rPr lang="en-GB"/>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396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0226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large image righ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132000" y="323850"/>
            <a:ext cx="5652000" cy="4104000"/>
          </a:xfrm>
        </p:spPr>
        <p:txBody>
          <a:bodyPr/>
          <a:lstStyle/>
          <a:p>
            <a:r>
              <a:rPr lang="en-GB"/>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295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3" name="Text Placeholder 3">
            <a:extLst>
              <a:ext uri="{FF2B5EF4-FFF2-40B4-BE49-F238E27FC236}">
                <a16:creationId xmlns:a16="http://schemas.microsoft.com/office/drawing/2014/main" id="{86B4478A-1BDA-4472-A289-4B0C4E795994}"/>
              </a:ext>
            </a:extLst>
          </p:cNvPr>
          <p:cNvSpPr>
            <a:spLocks noGrp="1"/>
          </p:cNvSpPr>
          <p:nvPr>
            <p:ph type="body" sz="quarter" idx="13"/>
          </p:nvPr>
        </p:nvSpPr>
        <p:spPr>
          <a:xfrm>
            <a:off x="323850" y="324000"/>
            <a:ext cx="216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18894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8460000" cy="4104000"/>
          </a:xfrm>
        </p:spPr>
        <p:txBody>
          <a:bodyPr/>
          <a:lstStyle/>
          <a:p>
            <a:r>
              <a:rPr lang="en-GB"/>
              <a:t>Click icon to add picture</a:t>
            </a:r>
            <a:endParaRPr lang="en-AU"/>
          </a:p>
        </p:txBody>
      </p:sp>
      <p:sp>
        <p:nvSpPr>
          <p:cNvPr id="9" name="Text Placeholder 15">
            <a:extLst>
              <a:ext uri="{FF2B5EF4-FFF2-40B4-BE49-F238E27FC236}">
                <a16:creationId xmlns:a16="http://schemas.microsoft.com/office/drawing/2014/main" id="{F005714D-B845-45B5-AB70-7040C7217277}"/>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11687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4104000" cy="4104000"/>
          </a:xfrm>
        </p:spPr>
        <p:txBody>
          <a:bodyPr/>
          <a:lstStyle/>
          <a:p>
            <a:r>
              <a:rPr lang="en-GB"/>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680000" y="324000"/>
            <a:ext cx="4104000" cy="4104000"/>
          </a:xfrm>
        </p:spPr>
        <p:txBody>
          <a:bodyPr/>
          <a:lstStyle/>
          <a:p>
            <a:r>
              <a:rPr lang="en-GB"/>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536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248986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ggered imag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657776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3528000" cy="4104000"/>
          </a:xfrm>
        </p:spPr>
        <p:txBody>
          <a:bodyPr/>
          <a:lstStyle/>
          <a:p>
            <a:r>
              <a:rPr lang="en-GB"/>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572000" y="324000"/>
            <a:ext cx="3528000" cy="2304000"/>
          </a:xfrm>
        </p:spPr>
        <p:txBody>
          <a:bodyPr/>
          <a:lstStyle/>
          <a:p>
            <a:r>
              <a:rPr lang="en-GB"/>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428000" y="324000"/>
            <a:ext cx="108000" cy="2304000"/>
          </a:xfrm>
        </p:spPr>
        <p:txBody>
          <a:bodyPr vert="vert270" anchor="t"/>
          <a:lstStyle>
            <a:lvl1pPr>
              <a:defRPr sz="600">
                <a:solidFill>
                  <a:schemeClr val="tx1"/>
                </a:solidFill>
                <a:latin typeface="+mn-lt"/>
              </a:defRPr>
            </a:lvl1pPr>
          </a:lstStyle>
          <a:p>
            <a:pPr lvl="0"/>
            <a:r>
              <a:rPr lang="en-US" dirty="0"/>
              <a:t>Image credit here</a:t>
            </a:r>
          </a:p>
        </p:txBody>
      </p:sp>
      <p:sp>
        <p:nvSpPr>
          <p:cNvPr id="12" name="Picture Placeholder 7">
            <a:extLst>
              <a:ext uri="{FF2B5EF4-FFF2-40B4-BE49-F238E27FC236}">
                <a16:creationId xmlns:a16="http://schemas.microsoft.com/office/drawing/2014/main" id="{55C4169D-51A2-418E-95CB-AE67319994E9}"/>
              </a:ext>
            </a:extLst>
          </p:cNvPr>
          <p:cNvSpPr>
            <a:spLocks noGrp="1"/>
          </p:cNvSpPr>
          <p:nvPr>
            <p:ph type="pic" sz="quarter" idx="18"/>
          </p:nvPr>
        </p:nvSpPr>
        <p:spPr>
          <a:xfrm>
            <a:off x="6660000" y="2916000"/>
            <a:ext cx="2124000" cy="1476000"/>
          </a:xfrm>
        </p:spPr>
        <p:txBody>
          <a:bodyPr/>
          <a:lstStyle/>
          <a:p>
            <a:r>
              <a:rPr lang="en-GB"/>
              <a:t>Click icon to add picture</a:t>
            </a:r>
            <a:endParaRPr lang="en-AU"/>
          </a:p>
        </p:txBody>
      </p:sp>
      <p:sp>
        <p:nvSpPr>
          <p:cNvPr id="13" name="Text Placeholder 15">
            <a:extLst>
              <a:ext uri="{FF2B5EF4-FFF2-40B4-BE49-F238E27FC236}">
                <a16:creationId xmlns:a16="http://schemas.microsoft.com/office/drawing/2014/main" id="{651BCC0A-46D4-42B0-987C-A33E38A571C3}"/>
              </a:ext>
            </a:extLst>
          </p:cNvPr>
          <p:cNvSpPr>
            <a:spLocks noGrp="1"/>
          </p:cNvSpPr>
          <p:nvPr>
            <p:ph type="body" sz="quarter" idx="19" hasCustomPrompt="1"/>
          </p:nvPr>
        </p:nvSpPr>
        <p:spPr>
          <a:xfrm>
            <a:off x="6523767" y="2916000"/>
            <a:ext cx="108000" cy="1476000"/>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179250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1295999" y="373063"/>
            <a:ext cx="7523999" cy="3274027"/>
          </a:xfrm>
        </p:spPr>
        <p:txBody>
          <a:bodyPr/>
          <a:lstStyle>
            <a:lvl1pPr>
              <a:lnSpc>
                <a:spcPct val="80000"/>
              </a:lnSpc>
              <a:spcBef>
                <a:spcPts val="0"/>
              </a:spcBef>
              <a:spcAft>
                <a:spcPts val="2835"/>
              </a:spcAft>
              <a:defRPr sz="6400" cap="all" baseline="0">
                <a:solidFill>
                  <a:schemeClr val="tx1"/>
                </a:solidFill>
              </a:defRPr>
            </a:lvl1pPr>
            <a:lvl2pPr>
              <a:defRPr sz="1800">
                <a:solidFill>
                  <a:schemeClr val="accent1"/>
                </a:solidFill>
              </a:defRPr>
            </a:lvl2pPr>
          </a:lstStyle>
          <a:p>
            <a:pPr lvl="0"/>
            <a:r>
              <a:rPr lang="en-GB"/>
              <a:t>Click to edit Master text styles</a:t>
            </a:r>
          </a:p>
          <a:p>
            <a:pPr lvl="1"/>
            <a:r>
              <a:rPr lang="en-GB"/>
              <a:t>Second level</a:t>
            </a:r>
          </a:p>
        </p:txBody>
      </p:sp>
      <p:sp>
        <p:nvSpPr>
          <p:cNvPr id="3" name="Picture Placeholder 2">
            <a:extLst>
              <a:ext uri="{FF2B5EF4-FFF2-40B4-BE49-F238E27FC236}">
                <a16:creationId xmlns:a16="http://schemas.microsoft.com/office/drawing/2014/main" id="{B46A049C-4F69-43AF-8C8B-0B56DA46CD4A}"/>
              </a:ext>
            </a:extLst>
          </p:cNvPr>
          <p:cNvSpPr>
            <a:spLocks noGrp="1"/>
          </p:cNvSpPr>
          <p:nvPr>
            <p:ph type="pic" sz="quarter" idx="14"/>
          </p:nvPr>
        </p:nvSpPr>
        <p:spPr>
          <a:xfrm>
            <a:off x="4571999" y="2196000"/>
            <a:ext cx="4248000" cy="2592000"/>
          </a:xfrm>
        </p:spPr>
        <p:txBody>
          <a:bodyPr/>
          <a:lstStyle/>
          <a:p>
            <a:r>
              <a:rPr lang="en-GB"/>
              <a:t>Click icon to add picture</a:t>
            </a:r>
            <a:endParaRPr lang="en-AU"/>
          </a:p>
        </p:txBody>
      </p:sp>
      <p:pic>
        <p:nvPicPr>
          <p:cNvPr id="4" name="Picture 3">
            <a:extLst>
              <a:ext uri="{FF2B5EF4-FFF2-40B4-BE49-F238E27FC236}">
                <a16:creationId xmlns:a16="http://schemas.microsoft.com/office/drawing/2014/main" id="{6BC2CD92-94A0-4183-91AF-1A31B8F162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
        <p:nvSpPr>
          <p:cNvPr id="5" name="Footer Placeholder 4">
            <a:extLst>
              <a:ext uri="{FF2B5EF4-FFF2-40B4-BE49-F238E27FC236}">
                <a16:creationId xmlns:a16="http://schemas.microsoft.com/office/drawing/2014/main" id="{33E5C636-BAFD-854B-9B7F-A267A335B9F2}"/>
              </a:ext>
            </a:extLst>
          </p:cNvPr>
          <p:cNvSpPr txBox="1">
            <a:spLocks/>
          </p:cNvSpPr>
          <p:nvPr userDrawn="1"/>
        </p:nvSpPr>
        <p:spPr>
          <a:xfrm>
            <a:off x="7397928" y="4988549"/>
            <a:ext cx="1823765" cy="89210"/>
          </a:xfrm>
          <a:prstGeom prst="rect">
            <a:avLst/>
          </a:prstGeom>
        </p:spPr>
        <p:txBody>
          <a:bodyPr vert="horz" lIns="0" tIns="0" rIns="0" bIns="0" rtlCol="0" anchor="t"/>
          <a:lstStyle>
            <a:defPPr>
              <a:defRPr lang="en-US"/>
            </a:defPPr>
            <a:lvl1pPr marL="0" algn="l" defTabSz="457200" rtl="0" eaLnBrk="1" latinLnBrk="0" hangingPunct="1">
              <a:defRPr sz="6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200"/>
              </a:spcBef>
            </a:pP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TEQSA Provider ID: PRV12002 (Australian University)</a:t>
            </a:r>
            <a:b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b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CRICOS Provider Code: 00120C</a:t>
            </a:r>
            <a:endParaRPr lang="en-AU" sz="400" dirty="0">
              <a:solidFill>
                <a:schemeClr val="tx1">
                  <a:lumMod val="75000"/>
                </a:schemeClr>
              </a:solidFill>
              <a:effectLst/>
              <a:latin typeface="Public Sans Light" pitchFamily="2" charset="77"/>
              <a:ea typeface="Public Sans Light" pitchFamily="2" charset="77"/>
              <a:cs typeface="Times New Roman" panose="02020603050405020304" pitchFamily="18" charset="0"/>
            </a:endParaRPr>
          </a:p>
        </p:txBody>
      </p:sp>
    </p:spTree>
    <p:extLst>
      <p:ext uri="{BB962C8B-B14F-4D97-AF65-F5344CB8AC3E}">
        <p14:creationId xmlns:p14="http://schemas.microsoft.com/office/powerpoint/2010/main" val="490461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72000" y="323999"/>
            <a:ext cx="3312000" cy="1980000"/>
          </a:xfrm>
        </p:spPr>
        <p:txBody>
          <a:bodyPr/>
          <a:lstStyle>
            <a:lvl1pPr>
              <a:lnSpc>
                <a:spcPct val="80000"/>
              </a:lnSpc>
              <a:defRPr sz="2000">
                <a:solidFill>
                  <a:schemeClr val="tx1"/>
                </a:solidFill>
              </a:defRPr>
            </a:lvl1pPr>
            <a:lvl2pPr>
              <a:defRPr sz="2000">
                <a:solidFill>
                  <a:schemeClr val="accent1"/>
                </a:solidFill>
              </a:defRPr>
            </a:lvl2pPr>
            <a:lvl3pPr>
              <a:buNone/>
              <a:defRPr/>
            </a:lvl3pPr>
          </a:lstStyle>
          <a:p>
            <a:pPr lvl="0"/>
            <a:r>
              <a:rPr lang="en-GB"/>
              <a:t>Click to edit Master text styles</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4104000" cy="4104000"/>
          </a:xfrm>
        </p:spPr>
        <p:txBody>
          <a:bodyPr/>
          <a:lstStyle/>
          <a:p>
            <a:r>
              <a:rPr lang="en-GB"/>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72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20045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old quote">
    <p:bg>
      <p:bgPr>
        <a:solidFill>
          <a:schemeClr val="accent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2664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GB"/>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2664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GB"/>
              <a:t>Click to edit Master text styles</a:t>
            </a:r>
          </a:p>
          <a:p>
            <a:pPr lvl="1"/>
            <a:r>
              <a:rPr lang="en-GB"/>
              <a:t>Second level</a:t>
            </a:r>
          </a:p>
        </p:txBody>
      </p:sp>
      <p:pic>
        <p:nvPicPr>
          <p:cNvPr id="15" name="Picture 14">
            <a:extLst>
              <a:ext uri="{FF2B5EF4-FFF2-40B4-BE49-F238E27FC236}">
                <a16:creationId xmlns:a16="http://schemas.microsoft.com/office/drawing/2014/main" id="{5CCBDA75-3AB1-4C8B-B29D-537B8B1FA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208601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quote">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0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GB"/>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85129"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0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GB"/>
              <a:t>Click to edit Master text styles</a:t>
            </a:r>
          </a:p>
          <a:p>
            <a:pPr lvl="1"/>
            <a:r>
              <a:rPr lang="en-GB"/>
              <a:t>Second level</a:t>
            </a:r>
          </a:p>
        </p:txBody>
      </p:sp>
      <p:sp>
        <p:nvSpPr>
          <p:cNvPr id="9" name="Footer Placeholder 4">
            <a:extLst>
              <a:ext uri="{FF2B5EF4-FFF2-40B4-BE49-F238E27FC236}">
                <a16:creationId xmlns:a16="http://schemas.microsoft.com/office/drawing/2014/main" id="{D49A01F5-92DF-1D48-B3C0-D8F1FC50B6AB}"/>
              </a:ext>
            </a:extLst>
          </p:cNvPr>
          <p:cNvSpPr txBox="1">
            <a:spLocks/>
          </p:cNvSpPr>
          <p:nvPr userDrawn="1"/>
        </p:nvSpPr>
        <p:spPr>
          <a:xfrm>
            <a:off x="7380000" y="5054290"/>
            <a:ext cx="1035570" cy="89210"/>
          </a:xfrm>
          <a:prstGeom prst="rect">
            <a:avLst/>
          </a:prstGeom>
        </p:spPr>
        <p:txBody>
          <a:bodyPr vert="horz" lIns="0" tIns="0" rIns="0" bIns="0" rtlCol="0" anchor="t"/>
          <a:lstStyle>
            <a:defPPr>
              <a:defRPr lang="en-US"/>
            </a:defPPr>
            <a:lvl1pPr marL="0" algn="l" defTabSz="457200" rtl="0" eaLnBrk="1" latinLnBrk="0" hangingPunct="1">
              <a:defRPr sz="6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00" dirty="0">
                <a:solidFill>
                  <a:schemeClr val="tx2">
                    <a:lumMod val="75000"/>
                  </a:schemeClr>
                </a:solidFill>
              </a:rPr>
              <a:t>CRICOS Provider #00120C</a:t>
            </a:r>
            <a:endParaRPr lang="en-AU" sz="500" dirty="0">
              <a:solidFill>
                <a:schemeClr val="tx2">
                  <a:lumMod val="75000"/>
                </a:schemeClr>
              </a:solidFill>
            </a:endParaRPr>
          </a:p>
        </p:txBody>
      </p:sp>
    </p:spTree>
    <p:extLst>
      <p:ext uri="{BB962C8B-B14F-4D97-AF65-F5344CB8AC3E}">
        <p14:creationId xmlns:p14="http://schemas.microsoft.com/office/powerpoint/2010/main" val="18237361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4000" y="1260000"/>
            <a:ext cx="3960000" cy="32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24000" y="1260000"/>
            <a:ext cx="3960000" cy="32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p:cNvSpPr>
            <a:spLocks noGrp="1"/>
          </p:cNvSpPr>
          <p:nvPr>
            <p:ph type="ftr" sz="quarter" idx="11"/>
          </p:nvPr>
        </p:nvSpPr>
        <p:spPr/>
        <p:txBody>
          <a:bodyPr/>
          <a:lstStyle/>
          <a:p>
            <a:r>
              <a:rPr lang="en-US"/>
              <a:t>ANU SCHOOL OF LAW  |   PRESENTATION NAME GOES HERE</a:t>
            </a:r>
            <a:endParaRPr lang="en-AU"/>
          </a:p>
        </p:txBody>
      </p:sp>
      <p:sp>
        <p:nvSpPr>
          <p:cNvPr id="7" name="Slide Number Placeholder 6"/>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8" name="Date Placeholder 10">
            <a:extLst>
              <a:ext uri="{FF2B5EF4-FFF2-40B4-BE49-F238E27FC236}">
                <a16:creationId xmlns:a16="http://schemas.microsoft.com/office/drawing/2014/main" id="{CA85DCDF-C5A3-43A1-9E40-308CB7A5F96D}"/>
              </a:ext>
            </a:extLst>
          </p:cNvPr>
          <p:cNvSpPr>
            <a:spLocks noGrp="1"/>
          </p:cNvSpPr>
          <p:nvPr>
            <p:ph type="dt" sz="half" idx="13"/>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dirty="0"/>
              <a:t>DD MMM YY</a:t>
            </a:r>
          </a:p>
        </p:txBody>
      </p:sp>
      <p:sp>
        <p:nvSpPr>
          <p:cNvPr id="11" name="Text Placeholder 7">
            <a:extLst>
              <a:ext uri="{FF2B5EF4-FFF2-40B4-BE49-F238E27FC236}">
                <a16:creationId xmlns:a16="http://schemas.microsoft.com/office/drawing/2014/main" id="{0CF810F9-EC51-4622-9468-3349A7AFA499}"/>
              </a:ext>
            </a:extLst>
          </p:cNvPr>
          <p:cNvSpPr>
            <a:spLocks noGrp="1"/>
          </p:cNvSpPr>
          <p:nvPr>
            <p:ph type="body" sz="quarter" idx="14"/>
          </p:nvPr>
        </p:nvSpPr>
        <p:spPr>
          <a:xfrm>
            <a:off x="323850" y="324001"/>
            <a:ext cx="8459788" cy="936000"/>
          </a:xfrm>
        </p:spPr>
        <p:txBody>
          <a:bodyPr/>
          <a:lstStyle>
            <a:lvl1pPr>
              <a:lnSpc>
                <a:spcPct val="80000"/>
              </a:lnSpc>
              <a:defRPr sz="3600">
                <a:solidFill>
                  <a:schemeClr val="accent1"/>
                </a:solidFill>
              </a:defRPr>
            </a:lvl1pPr>
            <a:lvl2pPr>
              <a:defRPr sz="1800"/>
            </a:lvl2pPr>
            <a:lvl3pPr>
              <a:buNone/>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016379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3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7"/>
          <p:cNvSpPr>
            <a:spLocks noGrp="1"/>
          </p:cNvSpPr>
          <p:nvPr>
            <p:ph type="ftr" sz="quarter" idx="11"/>
          </p:nvPr>
        </p:nvSpPr>
        <p:spPr/>
        <p:txBody>
          <a:bodyPr/>
          <a:lstStyle/>
          <a:p>
            <a:r>
              <a:rPr lang="en-US"/>
              <a:t>ANU SCHOOL OF LAW  |   PRESENTATION NAME GOES HERE</a:t>
            </a:r>
            <a:endParaRPr lang="en-AU"/>
          </a:p>
        </p:txBody>
      </p:sp>
      <p:sp>
        <p:nvSpPr>
          <p:cNvPr id="9" name="Slide Number Placeholder 8"/>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11" name="Date Placeholder 10">
            <a:extLst>
              <a:ext uri="{FF2B5EF4-FFF2-40B4-BE49-F238E27FC236}">
                <a16:creationId xmlns:a16="http://schemas.microsoft.com/office/drawing/2014/main" id="{314F034C-2451-4BE6-BB2F-13B71E82B300}"/>
              </a:ext>
            </a:extLst>
          </p:cNvPr>
          <p:cNvSpPr>
            <a:spLocks noGrp="1"/>
          </p:cNvSpPr>
          <p:nvPr>
            <p:ph type="dt" sz="half" idx="13"/>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14" name="Text Placeholder 7">
            <a:extLst>
              <a:ext uri="{FF2B5EF4-FFF2-40B4-BE49-F238E27FC236}">
                <a16:creationId xmlns:a16="http://schemas.microsoft.com/office/drawing/2014/main" id="{8FFA563F-7AE3-402E-9587-9C3CED7B3A93}"/>
              </a:ext>
            </a:extLst>
          </p:cNvPr>
          <p:cNvSpPr>
            <a:spLocks noGrp="1"/>
          </p:cNvSpPr>
          <p:nvPr>
            <p:ph type="body" sz="quarter" idx="14"/>
          </p:nvPr>
        </p:nvSpPr>
        <p:spPr>
          <a:xfrm>
            <a:off x="323850" y="324001"/>
            <a:ext cx="8459788" cy="936872"/>
          </a:xfrm>
        </p:spPr>
        <p:txBody>
          <a:bodyPr/>
          <a:lstStyle>
            <a:lvl1pPr>
              <a:lnSpc>
                <a:spcPct val="80000"/>
              </a:lnSpc>
              <a:defRPr sz="3600">
                <a:solidFill>
                  <a:schemeClr val="accent1"/>
                </a:solidFill>
              </a:defRPr>
            </a:lvl1pPr>
            <a:lvl2pPr>
              <a:defRPr sz="1800"/>
            </a:lvl2pPr>
            <a:lvl3pPr>
              <a:buNone/>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965956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ANU SCHOOL OF LAW  |   PRESENTATION NAME GOES HERE</a:t>
            </a:r>
            <a:endParaRPr lang="en-AU"/>
          </a:p>
        </p:txBody>
      </p:sp>
      <p:sp>
        <p:nvSpPr>
          <p:cNvPr id="5" name="Slide Number Placeholder 4"/>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6" name="Date Placeholder 10">
            <a:extLst>
              <a:ext uri="{FF2B5EF4-FFF2-40B4-BE49-F238E27FC236}">
                <a16:creationId xmlns:a16="http://schemas.microsoft.com/office/drawing/2014/main" id="{8CE9A8DC-B386-48E5-A2B7-FF03052B9392}"/>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9" name="Text Placeholder 7">
            <a:extLst>
              <a:ext uri="{FF2B5EF4-FFF2-40B4-BE49-F238E27FC236}">
                <a16:creationId xmlns:a16="http://schemas.microsoft.com/office/drawing/2014/main" id="{F515565A-8448-45B8-888E-3D8DE57354CA}"/>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966851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658513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Tree>
    <p:extLst>
      <p:ext uri="{BB962C8B-B14F-4D97-AF65-F5344CB8AC3E}">
        <p14:creationId xmlns:p14="http://schemas.microsoft.com/office/powerpoint/2010/main" val="3039702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3131999" y="373063"/>
            <a:ext cx="5612607" cy="1702730"/>
          </a:xfrm>
        </p:spPr>
        <p:txBody>
          <a:bodyPr/>
          <a:lstStyle>
            <a:lvl1pPr>
              <a:lnSpc>
                <a:spcPct val="80000"/>
              </a:lnSpc>
              <a:spcBef>
                <a:spcPts val="0"/>
              </a:spcBef>
              <a:spcAft>
                <a:spcPts val="2835"/>
              </a:spcAft>
              <a:defRPr sz="6400" cap="all" baseline="0">
                <a:solidFill>
                  <a:schemeClr val="tx1"/>
                </a:solidFill>
              </a:defRPr>
            </a:lvl1pPr>
            <a:lvl2pPr>
              <a:lnSpc>
                <a:spcPct val="80000"/>
              </a:lnSpc>
              <a:defRPr sz="1800">
                <a:solidFill>
                  <a:schemeClr val="tx1"/>
                </a:solidFill>
              </a:defRPr>
            </a:lvl2pPr>
          </a:lstStyle>
          <a:p>
            <a:pPr lvl="0"/>
            <a:r>
              <a:rPr lang="en-GB"/>
              <a:t>Click to edit Master text styles</a:t>
            </a:r>
          </a:p>
        </p:txBody>
      </p:sp>
      <p:sp>
        <p:nvSpPr>
          <p:cNvPr id="5" name="Text Placeholder 4">
            <a:extLst>
              <a:ext uri="{FF2B5EF4-FFF2-40B4-BE49-F238E27FC236}">
                <a16:creationId xmlns:a16="http://schemas.microsoft.com/office/drawing/2014/main" id="{B57B2C6D-31F3-4B5D-8AEA-D378B3F6B193}"/>
              </a:ext>
            </a:extLst>
          </p:cNvPr>
          <p:cNvSpPr>
            <a:spLocks noGrp="1"/>
          </p:cNvSpPr>
          <p:nvPr>
            <p:ph type="body" sz="quarter" idx="14"/>
          </p:nvPr>
        </p:nvSpPr>
        <p:spPr>
          <a:xfrm>
            <a:off x="3132138" y="1260000"/>
            <a:ext cx="5611812" cy="2921000"/>
          </a:xfrm>
        </p:spPr>
        <p:txBody>
          <a:bodyPr/>
          <a:lstStyle>
            <a:lvl1pPr>
              <a:spcAft>
                <a:spcPts val="2835"/>
              </a:spcAft>
              <a:defRPr sz="1800"/>
            </a:lvl1pPr>
            <a:lvl2pPr>
              <a:spcAft>
                <a:spcPts val="0"/>
              </a:spcAft>
              <a:defRPr sz="1200">
                <a:latin typeface="+mj-lt"/>
              </a:defRPr>
            </a:lvl2pPr>
            <a:lvl3pPr>
              <a:defRPr sz="1200"/>
            </a:lvl3pPr>
            <a:lvl4pPr>
              <a:defRPr sz="1200"/>
            </a:lvl4pPr>
            <a:lvl5pPr>
              <a:defRPr sz="1200"/>
            </a:lvl5pPr>
          </a:lstStyle>
          <a:p>
            <a:pPr lvl="0"/>
            <a:r>
              <a:rPr lang="en-GB"/>
              <a:t>Click to edit Master text styles</a:t>
            </a:r>
          </a:p>
          <a:p>
            <a:pPr lvl="1"/>
            <a:r>
              <a:rPr lang="en-GB"/>
              <a:t>Second level</a:t>
            </a:r>
          </a:p>
        </p:txBody>
      </p:sp>
      <p:pic>
        <p:nvPicPr>
          <p:cNvPr id="6" name="Picture 5">
            <a:extLst>
              <a:ext uri="{FF2B5EF4-FFF2-40B4-BE49-F238E27FC236}">
                <a16:creationId xmlns:a16="http://schemas.microsoft.com/office/drawing/2014/main" id="{CAEE533D-B90B-4984-80AF-6A213C6C3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
        <p:nvSpPr>
          <p:cNvPr id="7" name="Footer Placeholder 4">
            <a:extLst>
              <a:ext uri="{FF2B5EF4-FFF2-40B4-BE49-F238E27FC236}">
                <a16:creationId xmlns:a16="http://schemas.microsoft.com/office/drawing/2014/main" id="{BC1CA678-19D7-8442-96F0-22E27EFC3DED}"/>
              </a:ext>
            </a:extLst>
          </p:cNvPr>
          <p:cNvSpPr txBox="1">
            <a:spLocks/>
          </p:cNvSpPr>
          <p:nvPr userDrawn="1"/>
        </p:nvSpPr>
        <p:spPr>
          <a:xfrm>
            <a:off x="1397212" y="5054290"/>
            <a:ext cx="2618976" cy="89210"/>
          </a:xfrm>
          <a:prstGeom prst="rect">
            <a:avLst/>
          </a:prstGeom>
        </p:spPr>
        <p:txBody>
          <a:bodyPr vert="horz" lIns="0" tIns="0" rIns="0" bIns="0" rtlCol="0" anchor="t"/>
          <a:lstStyle>
            <a:defPPr>
              <a:defRPr lang="en-US"/>
            </a:defPPr>
            <a:lvl1pPr marL="0" algn="l" defTabSz="457200" rtl="0" eaLnBrk="1" latinLnBrk="0" hangingPunct="1">
              <a:defRPr sz="6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200"/>
              </a:spcBef>
            </a:pP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TEQSA Provider ID: PRV12002 (Australian University)</a:t>
            </a:r>
            <a:r>
              <a:rPr lang="en-AU"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 | </a:t>
            </a: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CRICOS Provider Code: 00120C</a:t>
            </a:r>
            <a:endParaRPr lang="en-AU" sz="400" dirty="0">
              <a:solidFill>
                <a:schemeClr val="tx1">
                  <a:lumMod val="75000"/>
                </a:schemeClr>
              </a:solidFill>
              <a:effectLst/>
              <a:latin typeface="Public Sans Light" pitchFamily="2" charset="77"/>
              <a:ea typeface="Public Sans Light" pitchFamily="2" charset="77"/>
              <a:cs typeface="Times New Roman" panose="02020603050405020304" pitchFamily="18" charset="0"/>
            </a:endParaRPr>
          </a:p>
        </p:txBody>
      </p:sp>
    </p:spTree>
    <p:extLst>
      <p:ext uri="{BB962C8B-B14F-4D97-AF65-F5344CB8AC3E}">
        <p14:creationId xmlns:p14="http://schemas.microsoft.com/office/powerpoint/2010/main" val="11548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lvl1pPr>
          </a:lstStyle>
          <a:p>
            <a:r>
              <a:rPr lang="en-GB"/>
              <a:t>Click to edit Master title style</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6585129"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accent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291818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Go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GB"/>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dirty="0"/>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8" name="Picture 17">
            <a:extLst>
              <a:ext uri="{FF2B5EF4-FFF2-40B4-BE49-F238E27FC236}">
                <a16:creationId xmlns:a16="http://schemas.microsoft.com/office/drawing/2014/main" id="{D95412E3-4376-4E7F-8689-900603DB69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343252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Image_DarkImage">
    <p:bg>
      <p:bgPr>
        <a:solidFill>
          <a:schemeClr val="bg2">
            <a:alpha val="9349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GB"/>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6585129"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4589227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Image_Light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GB"/>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6573177"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dirty="0"/>
              <a:t>DD MMM YY</a:t>
            </a:r>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1" name="Picture 10">
            <a:extLst>
              <a:ext uri="{FF2B5EF4-FFF2-40B4-BE49-F238E27FC236}">
                <a16:creationId xmlns:a16="http://schemas.microsoft.com/office/drawing/2014/main" id="{04363311-D81E-4290-8966-289EB731CC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1484"/>
            <a:ext cx="9144000" cy="256032"/>
          </a:xfrm>
          <a:prstGeom prst="rect">
            <a:avLst/>
          </a:prstGeom>
        </p:spPr>
      </p:pic>
    </p:spTree>
    <p:extLst>
      <p:ext uri="{BB962C8B-B14F-4D97-AF65-F5344CB8AC3E}">
        <p14:creationId xmlns:p14="http://schemas.microsoft.com/office/powerpoint/2010/main" val="344259955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_1">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880000" cy="3144414"/>
          </a:xfrm>
        </p:spPr>
        <p:txBody>
          <a:bodyPr/>
          <a:lstStyle>
            <a:lvl1pPr>
              <a:defRPr sz="4600"/>
            </a:lvl1pPr>
          </a:lstStyle>
          <a:p>
            <a:r>
              <a:rPr lang="en-GB"/>
              <a:t>Click to edit Master title style</a:t>
            </a:r>
            <a:endParaRPr lang="en-US" dirty="0"/>
          </a:p>
        </p:txBody>
      </p:sp>
      <p:sp>
        <p:nvSpPr>
          <p:cNvPr id="3" name="Content Placeholder 2"/>
          <p:cNvSpPr>
            <a:spLocks noGrp="1"/>
          </p:cNvSpPr>
          <p:nvPr>
            <p:ph idx="1"/>
          </p:nvPr>
        </p:nvSpPr>
        <p:spPr>
          <a:xfrm>
            <a:off x="3852000" y="324000"/>
            <a:ext cx="4932000" cy="414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3176"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Tree>
    <p:extLst>
      <p:ext uri="{BB962C8B-B14F-4D97-AF65-F5344CB8AC3E}">
        <p14:creationId xmlns:p14="http://schemas.microsoft.com/office/powerpoint/2010/main" val="100481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_2">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520000" cy="3144414"/>
          </a:xfrm>
        </p:spPr>
        <p:txBody>
          <a:bodyPr/>
          <a:lstStyle>
            <a:lvl1pPr>
              <a:defRPr sz="4600"/>
            </a:lvl1pPr>
          </a:lstStyle>
          <a:p>
            <a:r>
              <a:rPr lang="en-GB"/>
              <a:t>Click to edit Master title style</a:t>
            </a:r>
            <a:endParaRPr lang="en-US" dirty="0"/>
          </a:p>
        </p:txBody>
      </p:sp>
      <p:sp>
        <p:nvSpPr>
          <p:cNvPr id="3" name="Content Placeholder 2"/>
          <p:cNvSpPr>
            <a:spLocks noGrp="1"/>
          </p:cNvSpPr>
          <p:nvPr>
            <p:ph idx="1"/>
          </p:nvPr>
        </p:nvSpPr>
        <p:spPr>
          <a:xfrm>
            <a:off x="3132000" y="324000"/>
            <a:ext cx="5652000" cy="4140000"/>
          </a:xfrm>
        </p:spPr>
        <p:txBody>
          <a:bodyPr numCol="2" spcCol="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Tree>
    <p:extLst>
      <p:ext uri="{BB962C8B-B14F-4D97-AF65-F5344CB8AC3E}">
        <p14:creationId xmlns:p14="http://schemas.microsoft.com/office/powerpoint/2010/main" val="4358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2" spcCol="180000">
            <a:noAutofit/>
          </a:bodyPr>
          <a:lstStyle>
            <a:lvl1pPr>
              <a:defRPr sz="10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6579153"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AU"/>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accent1"/>
                </a:solidFill>
              </a:defRPr>
            </a:lvl2pPr>
            <a:lvl3pPr>
              <a:defRPr sz="3600"/>
            </a:lvl3pPr>
            <a:lvl4pPr>
              <a:defRPr sz="3600"/>
            </a:lvl4pPr>
            <a:lvl5pPr>
              <a:defRPr sz="360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086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000" y="324000"/>
            <a:ext cx="8460000" cy="757239"/>
          </a:xfrm>
          <a:prstGeom prst="rect">
            <a:avLst/>
          </a:prstGeom>
        </p:spPr>
        <p:txBody>
          <a:bodyPr vert="horz" lIns="0" tIns="0" rIns="0" bIns="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324000" y="1800000"/>
            <a:ext cx="8460000" cy="27000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1440000" y="4914000"/>
            <a:ext cx="5400000" cy="108000"/>
          </a:xfrm>
          <a:prstGeom prst="rect">
            <a:avLst/>
          </a:prstGeom>
        </p:spPr>
        <p:txBody>
          <a:bodyPr vert="horz" lIns="0" tIns="0" rIns="0" bIns="0" rtlCol="0" anchor="t"/>
          <a:lstStyle>
            <a:lvl1pPr algn="l">
              <a:defRPr sz="600" cap="all" baseline="0">
                <a:solidFill>
                  <a:schemeClr val="tx1"/>
                </a:solidFill>
                <a:latin typeface="+mn-lt"/>
              </a:defRPr>
            </a:lvl1pPr>
          </a:lstStyle>
          <a:p>
            <a:r>
              <a:rPr lang="en-US" dirty="0"/>
              <a:t>ANU SCHOOL OF LAW  |   PRESENTATION NAME GOES HERE</a:t>
            </a:r>
            <a:endParaRPr lang="en-AU" dirty="0"/>
          </a:p>
        </p:txBody>
      </p:sp>
      <p:sp>
        <p:nvSpPr>
          <p:cNvPr id="6" name="Slide Number Placeholder 5"/>
          <p:cNvSpPr>
            <a:spLocks noGrp="1"/>
          </p:cNvSpPr>
          <p:nvPr>
            <p:ph type="sldNum" sz="quarter" idx="4"/>
          </p:nvPr>
        </p:nvSpPr>
        <p:spPr>
          <a:xfrm>
            <a:off x="324000" y="4914000"/>
            <a:ext cx="360000" cy="108000"/>
          </a:xfrm>
          <a:prstGeom prst="rect">
            <a:avLst/>
          </a:prstGeom>
        </p:spPr>
        <p:txBody>
          <a:bodyPr vert="horz" lIns="0" tIns="0" rIns="0" bIns="0" rtlCol="0" anchor="t"/>
          <a:lstStyle>
            <a:lvl1pPr algn="l">
              <a:defRPr sz="600" cap="all" baseline="0">
                <a:solidFill>
                  <a:schemeClr val="tx1"/>
                </a:solidFill>
                <a:latin typeface="+mn-lt"/>
              </a:defRPr>
            </a:lvl1pPr>
          </a:lstStyle>
          <a:p>
            <a:fld id="{10A01DC5-1685-4615-8240-15192985C6A2}" type="slidenum">
              <a:rPr lang="en-AU" smtClean="0"/>
              <a:pPr/>
              <a:t>‹#›</a:t>
            </a:fld>
            <a:endParaRPr lang="en-AU" dirty="0"/>
          </a:p>
        </p:txBody>
      </p:sp>
      <p:sp>
        <p:nvSpPr>
          <p:cNvPr id="10" name="TextBox 9">
            <a:extLst>
              <a:ext uri="{FF2B5EF4-FFF2-40B4-BE49-F238E27FC236}">
                <a16:creationId xmlns:a16="http://schemas.microsoft.com/office/drawing/2014/main" id="{FCEA9F80-8DAB-4E35-8304-FAC3410EE5CB}"/>
              </a:ext>
            </a:extLst>
          </p:cNvPr>
          <p:cNvSpPr txBox="1"/>
          <p:nvPr userDrawn="1"/>
        </p:nvSpPr>
        <p:spPr>
          <a:xfrm>
            <a:off x="-1967198" y="10969"/>
            <a:ext cx="1908720" cy="3785652"/>
          </a:xfrm>
          <a:prstGeom prst="rect">
            <a:avLst/>
          </a:prstGeom>
          <a:noFill/>
        </p:spPr>
        <p:txBody>
          <a:bodyPr wrap="square" lIns="0" tIns="0" rIns="0" bIns="0" rtlCol="0">
            <a:spAutoFit/>
          </a:bodyPr>
          <a:lstStyle/>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CHOOSE A SLIDE STYLE FROM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Home tab</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New Slide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Choose layout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If layout goes awry, select Reset</a:t>
            </a: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TEXT</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There are 5 levels of formatted text available.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Please move between text  levels using the increase/decrease button on the menu above.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CHANGE SLIDE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Design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Picture or Texture Fill</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image </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REPLACE IMAGE IN SHAPE OR ON PAGE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Right 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Picture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Select your image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OR</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Delete the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icon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the new image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TO REPOSITION IMAGE WITHIN SHAPE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Crop button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fit the whole image inside select FIT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use only a portion select FILL then crop, move or resize image to show properly within shape.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ADD/CHANGE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Insert Menu</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Header &amp;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Tick to activate/Untick to remove</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text</a:t>
            </a:r>
          </a:p>
        </p:txBody>
      </p:sp>
      <p:sp>
        <p:nvSpPr>
          <p:cNvPr id="11" name="Date Placeholder 10">
            <a:extLst>
              <a:ext uri="{FF2B5EF4-FFF2-40B4-BE49-F238E27FC236}">
                <a16:creationId xmlns:a16="http://schemas.microsoft.com/office/drawing/2014/main" id="{32F70BC5-DBE8-42FB-9A35-2E8AC821B1A4}"/>
              </a:ext>
            </a:extLst>
          </p:cNvPr>
          <p:cNvSpPr>
            <a:spLocks noGrp="1"/>
          </p:cNvSpPr>
          <p:nvPr>
            <p:ph type="dt" sz="half" idx="2"/>
          </p:nvPr>
        </p:nvSpPr>
        <p:spPr>
          <a:xfrm>
            <a:off x="6576670" y="4914000"/>
            <a:ext cx="720000" cy="108000"/>
          </a:xfrm>
          <a:prstGeom prst="rect">
            <a:avLst/>
          </a:prstGeom>
        </p:spPr>
        <p:txBody>
          <a:bodyPr vert="horz" lIns="0" tIns="0" rIns="0" bIns="0" rtlCol="0" anchor="ctr"/>
          <a:lstStyle>
            <a:lvl1pPr algn="l">
              <a:defRPr sz="600" cap="all" baseline="0">
                <a:solidFill>
                  <a:schemeClr val="tx1"/>
                </a:solidFill>
                <a:latin typeface="+mn-lt"/>
              </a:defRPr>
            </a:lvl1pPr>
          </a:lstStyle>
          <a:p>
            <a:r>
              <a:rPr lang="en-AU"/>
              <a:t>DD MMM YY</a:t>
            </a:r>
            <a:endParaRPr lang="en-AU" dirty="0"/>
          </a:p>
        </p:txBody>
      </p:sp>
      <p:pic>
        <p:nvPicPr>
          <p:cNvPr id="15" name="Picture 14">
            <a:extLst>
              <a:ext uri="{FF2B5EF4-FFF2-40B4-BE49-F238E27FC236}">
                <a16:creationId xmlns:a16="http://schemas.microsoft.com/office/drawing/2014/main" id="{44DEE85A-4266-4E69-A969-DFA7B1E14139}"/>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967198" y="947672"/>
            <a:ext cx="474729" cy="161721"/>
          </a:xfrm>
          <a:prstGeom prst="rect">
            <a:avLst/>
          </a:prstGeom>
        </p:spPr>
      </p:pic>
      <p:pic>
        <p:nvPicPr>
          <p:cNvPr id="12" name="Picture 11">
            <a:extLst>
              <a:ext uri="{FF2B5EF4-FFF2-40B4-BE49-F238E27FC236}">
                <a16:creationId xmlns:a16="http://schemas.microsoft.com/office/drawing/2014/main" id="{997071D7-58A8-4D10-B668-7A37D63450FB}"/>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
        <p:nvSpPr>
          <p:cNvPr id="13" name="Footer Placeholder 4">
            <a:extLst>
              <a:ext uri="{FF2B5EF4-FFF2-40B4-BE49-F238E27FC236}">
                <a16:creationId xmlns:a16="http://schemas.microsoft.com/office/drawing/2014/main" id="{6F38DE2A-A10B-154D-A8BE-8E54C3DBFD94}"/>
              </a:ext>
            </a:extLst>
          </p:cNvPr>
          <p:cNvSpPr txBox="1">
            <a:spLocks/>
          </p:cNvSpPr>
          <p:nvPr userDrawn="1"/>
        </p:nvSpPr>
        <p:spPr>
          <a:xfrm>
            <a:off x="6575686" y="5053403"/>
            <a:ext cx="3302518" cy="164471"/>
          </a:xfrm>
          <a:prstGeom prst="rect">
            <a:avLst/>
          </a:prstGeom>
        </p:spPr>
        <p:txBody>
          <a:bodyPr vert="horz" lIns="0" tIns="0" rIns="0" bIns="0" rtlCol="0" anchor="t"/>
          <a:lstStyle>
            <a:defPPr>
              <a:defRPr lang="en-US"/>
            </a:defPPr>
            <a:lvl1pPr marL="0" algn="l" defTabSz="457200" rtl="0" eaLnBrk="1" latinLnBrk="0" hangingPunct="1">
              <a:defRPr sz="6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200"/>
              </a:spcBef>
            </a:pP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TEQSA Provider ID: PRV12002 (Australian University)</a:t>
            </a:r>
            <a:r>
              <a:rPr lang="en-AU"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 </a:t>
            </a:r>
            <a:r>
              <a:rPr lang="en-US" sz="400" dirty="0">
                <a:solidFill>
                  <a:schemeClr val="tx1">
                    <a:lumMod val="75000"/>
                  </a:schemeClr>
                </a:solidFill>
                <a:effectLst/>
                <a:latin typeface="Public Sans Light" pitchFamily="2" charset="77"/>
                <a:ea typeface="Times New Roman" panose="02020603050405020304" pitchFamily="18" charset="0"/>
                <a:cs typeface="Times New Roman" panose="02020603050405020304" pitchFamily="18" charset="0"/>
              </a:rPr>
              <a:t>CRICOS Provider Code: 00120C</a:t>
            </a:r>
            <a:endParaRPr lang="en-AU" sz="400" dirty="0">
              <a:solidFill>
                <a:schemeClr val="tx1">
                  <a:lumMod val="75000"/>
                </a:schemeClr>
              </a:solidFill>
              <a:effectLst/>
              <a:latin typeface="Public Sans Light" pitchFamily="2" charset="77"/>
              <a:ea typeface="Public Sans Light" pitchFamily="2" charset="77"/>
              <a:cs typeface="Times New Roman" panose="02020603050405020304" pitchFamily="18" charset="0"/>
            </a:endParaRPr>
          </a:p>
        </p:txBody>
      </p:sp>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3" r:id="rId3"/>
    <p:sldLayoutId id="2147483669" r:id="rId4"/>
    <p:sldLayoutId id="2147483670" r:id="rId5"/>
    <p:sldLayoutId id="2147483687" r:id="rId6"/>
    <p:sldLayoutId id="2147483671" r:id="rId7"/>
    <p:sldLayoutId id="2147483672" r:id="rId8"/>
    <p:sldLayoutId id="2147483673" r:id="rId9"/>
    <p:sldLayoutId id="2147483674" r:id="rId10"/>
    <p:sldLayoutId id="2147483677" r:id="rId11"/>
    <p:sldLayoutId id="2147483678" r:id="rId12"/>
    <p:sldLayoutId id="2147483662" r:id="rId13"/>
    <p:sldLayoutId id="2147483676" r:id="rId14"/>
    <p:sldLayoutId id="2147483675" r:id="rId15"/>
    <p:sldLayoutId id="2147483679" r:id="rId16"/>
    <p:sldLayoutId id="2147483680" r:id="rId17"/>
    <p:sldLayoutId id="2147483681" r:id="rId18"/>
    <p:sldLayoutId id="2147483682" r:id="rId19"/>
    <p:sldLayoutId id="2147483683" r:id="rId20"/>
    <p:sldLayoutId id="2147483684" r:id="rId21"/>
    <p:sldLayoutId id="2147483685" r:id="rId22"/>
    <p:sldLayoutId id="2147483664" r:id="rId23"/>
    <p:sldLayoutId id="2147483665" r:id="rId24"/>
    <p:sldLayoutId id="2147483666" r:id="rId25"/>
    <p:sldLayoutId id="2147483667" r:id="rId26"/>
    <p:sldLayoutId id="2147483686" r:id="rId27"/>
  </p:sldLayoutIdLst>
  <p:hf hdr="0"/>
  <p:txStyles>
    <p:title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CF4046B-2D6E-4241-ACA9-D9782353F029}"/>
              </a:ext>
            </a:extLst>
          </p:cNvPr>
          <p:cNvSpPr>
            <a:spLocks noGrp="1"/>
          </p:cNvSpPr>
          <p:nvPr>
            <p:ph type="body" sz="quarter" idx="13"/>
          </p:nvPr>
        </p:nvSpPr>
        <p:spPr>
          <a:xfrm>
            <a:off x="425450" y="373063"/>
            <a:ext cx="6120000" cy="3960000"/>
          </a:xfrm>
        </p:spPr>
        <p:txBody>
          <a:bodyPr>
            <a:normAutofit/>
          </a:bodyPr>
          <a:lstStyle/>
          <a:p>
            <a:r>
              <a:rPr lang="en-US" sz="3600" dirty="0"/>
              <a:t>Linguistic diversity in child language acquisition research</a:t>
            </a:r>
          </a:p>
          <a:p>
            <a:pPr lvl="1"/>
            <a:endParaRPr lang="en-US" dirty="0">
              <a:solidFill>
                <a:schemeClr val="tx1"/>
              </a:solidFill>
            </a:endParaRPr>
          </a:p>
          <a:p>
            <a:pPr lvl="1"/>
            <a:r>
              <a:rPr lang="en-US" b="1" dirty="0">
                <a:solidFill>
                  <a:schemeClr val="tx1"/>
                </a:solidFill>
              </a:rPr>
              <a:t>Sam Passmore</a:t>
            </a:r>
            <a:r>
              <a:rPr lang="en-US" dirty="0">
                <a:solidFill>
                  <a:schemeClr val="tx1"/>
                </a:solidFill>
              </a:rPr>
              <a:t> </a:t>
            </a:r>
            <a:r>
              <a:rPr lang="en-US" i="1" dirty="0">
                <a:solidFill>
                  <a:schemeClr val="tx1"/>
                </a:solidFill>
              </a:rPr>
              <a:t>The Australian National University</a:t>
            </a:r>
            <a:endParaRPr lang="en-US" b="1" dirty="0">
              <a:solidFill>
                <a:schemeClr val="tx1"/>
              </a:solidFill>
            </a:endParaRPr>
          </a:p>
          <a:p>
            <a:pPr lvl="1"/>
            <a:r>
              <a:rPr lang="en-US" b="1" dirty="0">
                <a:solidFill>
                  <a:schemeClr val="tx1"/>
                </a:solidFill>
              </a:rPr>
              <a:t>Evan Kidd </a:t>
            </a:r>
            <a:r>
              <a:rPr lang="en-US" i="1" dirty="0">
                <a:solidFill>
                  <a:schemeClr val="tx1"/>
                </a:solidFill>
              </a:rPr>
              <a:t>The Australian National University</a:t>
            </a:r>
            <a:endParaRPr lang="en-US" dirty="0">
              <a:solidFill>
                <a:schemeClr val="tx1"/>
              </a:solidFill>
            </a:endParaRPr>
          </a:p>
          <a:p>
            <a:pPr lvl="1"/>
            <a:r>
              <a:rPr lang="en-US" b="1" dirty="0">
                <a:solidFill>
                  <a:schemeClr val="tx1"/>
                </a:solidFill>
              </a:rPr>
              <a:t>Rowena Garcia</a:t>
            </a:r>
            <a:r>
              <a:rPr lang="en-US" dirty="0">
                <a:solidFill>
                  <a:schemeClr val="tx1"/>
                </a:solidFill>
              </a:rPr>
              <a:t> </a:t>
            </a:r>
            <a:r>
              <a:rPr lang="en-US" i="1" dirty="0">
                <a:solidFill>
                  <a:schemeClr val="tx1"/>
                </a:solidFill>
              </a:rPr>
              <a:t>Potsdam University</a:t>
            </a:r>
            <a:endParaRPr lang="en-US" dirty="0">
              <a:solidFill>
                <a:schemeClr val="tx1"/>
              </a:solidFill>
            </a:endParaRPr>
          </a:p>
        </p:txBody>
      </p:sp>
      <p:pic>
        <p:nvPicPr>
          <p:cNvPr id="2" name="Picture 1">
            <a:extLst>
              <a:ext uri="{FF2B5EF4-FFF2-40B4-BE49-F238E27FC236}">
                <a16:creationId xmlns:a16="http://schemas.microsoft.com/office/drawing/2014/main" id="{EBADD465-04DA-2FCF-6DE2-D73A63AC1AE7}"/>
              </a:ext>
            </a:extLst>
          </p:cNvPr>
          <p:cNvPicPr>
            <a:picLocks noChangeAspect="1"/>
          </p:cNvPicPr>
          <p:nvPr/>
        </p:nvPicPr>
        <p:blipFill>
          <a:blip r:embed="rId3"/>
          <a:stretch>
            <a:fillRect/>
          </a:stretch>
        </p:blipFill>
        <p:spPr>
          <a:xfrm>
            <a:off x="7155056" y="4541798"/>
            <a:ext cx="1988944" cy="493899"/>
          </a:xfrm>
          <a:prstGeom prst="rect">
            <a:avLst/>
          </a:prstGeom>
        </p:spPr>
      </p:pic>
    </p:spTree>
    <p:extLst>
      <p:ext uri="{BB962C8B-B14F-4D97-AF65-F5344CB8AC3E}">
        <p14:creationId xmlns:p14="http://schemas.microsoft.com/office/powerpoint/2010/main" val="389838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7DAFD-BF49-6249-9FB3-9D9DABB3EAEA}"/>
              </a:ext>
            </a:extLst>
          </p:cNvPr>
          <p:cNvSpPr>
            <a:spLocks noGrp="1"/>
          </p:cNvSpPr>
          <p:nvPr>
            <p:ph type="sldNum" sz="quarter" idx="12"/>
          </p:nvPr>
        </p:nvSpPr>
        <p:spPr/>
        <p:txBody>
          <a:bodyPr/>
          <a:lstStyle/>
          <a:p>
            <a:fld id="{10A01DC5-1685-4615-8240-15192985C6A2}" type="slidenum">
              <a:rPr lang="en-AU" smtClean="0"/>
              <a:pPr/>
              <a:t>10</a:t>
            </a:fld>
            <a:endParaRPr lang="en-AU"/>
          </a:p>
        </p:txBody>
      </p:sp>
      <p:pic>
        <p:nvPicPr>
          <p:cNvPr id="8" name="Picture 7" descr="A diagram of a number of dots&#10;&#10;Description automatically generated">
            <a:extLst>
              <a:ext uri="{FF2B5EF4-FFF2-40B4-BE49-F238E27FC236}">
                <a16:creationId xmlns:a16="http://schemas.microsoft.com/office/drawing/2014/main" id="{E52E11F0-C8D5-8EF1-4E9D-7BB6E297D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34" y="411040"/>
            <a:ext cx="10671668" cy="4268667"/>
          </a:xfrm>
          <a:prstGeom prst="rect">
            <a:avLst/>
          </a:prstGeom>
        </p:spPr>
      </p:pic>
    </p:spTree>
    <p:extLst>
      <p:ext uri="{BB962C8B-B14F-4D97-AF65-F5344CB8AC3E}">
        <p14:creationId xmlns:p14="http://schemas.microsoft.com/office/powerpoint/2010/main" val="222347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7DAFD-BF49-6249-9FB3-9D9DABB3EAEA}"/>
              </a:ext>
            </a:extLst>
          </p:cNvPr>
          <p:cNvSpPr>
            <a:spLocks noGrp="1"/>
          </p:cNvSpPr>
          <p:nvPr>
            <p:ph type="sldNum" sz="quarter" idx="12"/>
          </p:nvPr>
        </p:nvSpPr>
        <p:spPr/>
        <p:txBody>
          <a:bodyPr/>
          <a:lstStyle/>
          <a:p>
            <a:fld id="{10A01DC5-1685-4615-8240-15192985C6A2}" type="slidenum">
              <a:rPr lang="en-AU" smtClean="0"/>
              <a:pPr/>
              <a:t>11</a:t>
            </a:fld>
            <a:endParaRPr lang="en-AU"/>
          </a:p>
        </p:txBody>
      </p:sp>
      <p:pic>
        <p:nvPicPr>
          <p:cNvPr id="8" name="Picture 7" descr="A diagram of a number of dots&#10;&#10;Description automatically generated">
            <a:extLst>
              <a:ext uri="{FF2B5EF4-FFF2-40B4-BE49-F238E27FC236}">
                <a16:creationId xmlns:a16="http://schemas.microsoft.com/office/drawing/2014/main" id="{E52E11F0-C8D5-8EF1-4E9D-7BB6E297D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34" y="411040"/>
            <a:ext cx="10671668" cy="4268667"/>
          </a:xfrm>
          <a:prstGeom prst="rect">
            <a:avLst/>
          </a:prstGeom>
        </p:spPr>
      </p:pic>
      <p:pic>
        <p:nvPicPr>
          <p:cNvPr id="3" name="Picture 2" descr="A graph of different colored hexagons&#10;&#10;Description automatically generated">
            <a:extLst>
              <a:ext uri="{FF2B5EF4-FFF2-40B4-BE49-F238E27FC236}">
                <a16:creationId xmlns:a16="http://schemas.microsoft.com/office/drawing/2014/main" id="{4380C901-E6ED-9003-52C1-5BFD58D34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34" y="411039"/>
            <a:ext cx="10671668" cy="4268667"/>
          </a:xfrm>
          <a:prstGeom prst="rect">
            <a:avLst/>
          </a:prstGeom>
        </p:spPr>
      </p:pic>
    </p:spTree>
    <p:extLst>
      <p:ext uri="{BB962C8B-B14F-4D97-AF65-F5344CB8AC3E}">
        <p14:creationId xmlns:p14="http://schemas.microsoft.com/office/powerpoint/2010/main" val="74986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7DAFD-BF49-6249-9FB3-9D9DABB3EAEA}"/>
              </a:ext>
            </a:extLst>
          </p:cNvPr>
          <p:cNvSpPr>
            <a:spLocks noGrp="1"/>
          </p:cNvSpPr>
          <p:nvPr>
            <p:ph type="sldNum" sz="quarter" idx="12"/>
          </p:nvPr>
        </p:nvSpPr>
        <p:spPr/>
        <p:txBody>
          <a:bodyPr/>
          <a:lstStyle/>
          <a:p>
            <a:fld id="{10A01DC5-1685-4615-8240-15192985C6A2}" type="slidenum">
              <a:rPr lang="en-AU" smtClean="0"/>
              <a:pPr/>
              <a:t>12</a:t>
            </a:fld>
            <a:endParaRPr lang="en-AU"/>
          </a:p>
        </p:txBody>
      </p:sp>
      <p:pic>
        <p:nvPicPr>
          <p:cNvPr id="8" name="Picture 7" descr="A diagram of a number of dots&#10;&#10;Description automatically generated">
            <a:extLst>
              <a:ext uri="{FF2B5EF4-FFF2-40B4-BE49-F238E27FC236}">
                <a16:creationId xmlns:a16="http://schemas.microsoft.com/office/drawing/2014/main" id="{E52E11F0-C8D5-8EF1-4E9D-7BB6E297D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34" y="411040"/>
            <a:ext cx="10671668" cy="4268667"/>
          </a:xfrm>
          <a:prstGeom prst="rect">
            <a:avLst/>
          </a:prstGeom>
        </p:spPr>
      </p:pic>
      <p:pic>
        <p:nvPicPr>
          <p:cNvPr id="5" name="Picture 4" descr="A diagram of a number of children&#10;&#10;Description automatically generated">
            <a:extLst>
              <a:ext uri="{FF2B5EF4-FFF2-40B4-BE49-F238E27FC236}">
                <a16:creationId xmlns:a16="http://schemas.microsoft.com/office/drawing/2014/main" id="{990D4AB4-5DA4-F384-4B7D-F7B3585A9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34" y="411039"/>
            <a:ext cx="10671668" cy="4256329"/>
          </a:xfrm>
          <a:prstGeom prst="rect">
            <a:avLst/>
          </a:prstGeom>
        </p:spPr>
      </p:pic>
    </p:spTree>
    <p:extLst>
      <p:ext uri="{BB962C8B-B14F-4D97-AF65-F5344CB8AC3E}">
        <p14:creationId xmlns:p14="http://schemas.microsoft.com/office/powerpoint/2010/main" val="155492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7DAFD-BF49-6249-9FB3-9D9DABB3EAEA}"/>
              </a:ext>
            </a:extLst>
          </p:cNvPr>
          <p:cNvSpPr>
            <a:spLocks noGrp="1"/>
          </p:cNvSpPr>
          <p:nvPr>
            <p:ph type="sldNum" sz="quarter" idx="12"/>
          </p:nvPr>
        </p:nvSpPr>
        <p:spPr/>
        <p:txBody>
          <a:bodyPr/>
          <a:lstStyle/>
          <a:p>
            <a:fld id="{10A01DC5-1685-4615-8240-15192985C6A2}" type="slidenum">
              <a:rPr lang="en-AU" smtClean="0"/>
              <a:pPr/>
              <a:t>13</a:t>
            </a:fld>
            <a:endParaRPr lang="en-AU"/>
          </a:p>
        </p:txBody>
      </p:sp>
      <p:pic>
        <p:nvPicPr>
          <p:cNvPr id="8" name="Picture 7" descr="A diagram of a number of dots&#10;&#10;Description automatically generated">
            <a:extLst>
              <a:ext uri="{FF2B5EF4-FFF2-40B4-BE49-F238E27FC236}">
                <a16:creationId xmlns:a16="http://schemas.microsoft.com/office/drawing/2014/main" id="{E52E11F0-C8D5-8EF1-4E9D-7BB6E297D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34" y="411040"/>
            <a:ext cx="10671668" cy="4268667"/>
          </a:xfrm>
          <a:prstGeom prst="rect">
            <a:avLst/>
          </a:prstGeom>
        </p:spPr>
      </p:pic>
      <p:pic>
        <p:nvPicPr>
          <p:cNvPr id="5" name="Picture 4" descr="A diagram of a number of children&#10;&#10;Description automatically generated">
            <a:extLst>
              <a:ext uri="{FF2B5EF4-FFF2-40B4-BE49-F238E27FC236}">
                <a16:creationId xmlns:a16="http://schemas.microsoft.com/office/drawing/2014/main" id="{990D4AB4-5DA4-F384-4B7D-F7B3585A9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34" y="411039"/>
            <a:ext cx="10671668" cy="4256329"/>
          </a:xfrm>
          <a:prstGeom prst="rect">
            <a:avLst/>
          </a:prstGeom>
        </p:spPr>
      </p:pic>
      <p:pic>
        <p:nvPicPr>
          <p:cNvPr id="3" name="Picture 2">
            <a:extLst>
              <a:ext uri="{FF2B5EF4-FFF2-40B4-BE49-F238E27FC236}">
                <a16:creationId xmlns:a16="http://schemas.microsoft.com/office/drawing/2014/main" id="{F31CA7DB-657E-49E2-0EAC-624113BC20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3832" y="411038"/>
            <a:ext cx="10671665" cy="4256329"/>
          </a:xfrm>
          <a:prstGeom prst="rect">
            <a:avLst/>
          </a:prstGeom>
        </p:spPr>
      </p:pic>
    </p:spTree>
    <p:extLst>
      <p:ext uri="{BB962C8B-B14F-4D97-AF65-F5344CB8AC3E}">
        <p14:creationId xmlns:p14="http://schemas.microsoft.com/office/powerpoint/2010/main" val="354289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37DAFD-BF49-6249-9FB3-9D9DABB3EAEA}"/>
              </a:ext>
            </a:extLst>
          </p:cNvPr>
          <p:cNvSpPr>
            <a:spLocks noGrp="1"/>
          </p:cNvSpPr>
          <p:nvPr>
            <p:ph type="sldNum" sz="quarter" idx="12"/>
          </p:nvPr>
        </p:nvSpPr>
        <p:spPr/>
        <p:txBody>
          <a:bodyPr/>
          <a:lstStyle/>
          <a:p>
            <a:fld id="{10A01DC5-1685-4615-8240-15192985C6A2}" type="slidenum">
              <a:rPr lang="en-AU" smtClean="0"/>
              <a:pPr/>
              <a:t>14</a:t>
            </a:fld>
            <a:endParaRPr lang="en-AU"/>
          </a:p>
        </p:txBody>
      </p:sp>
      <p:pic>
        <p:nvPicPr>
          <p:cNvPr id="3" name="Picture 2">
            <a:extLst>
              <a:ext uri="{FF2B5EF4-FFF2-40B4-BE49-F238E27FC236}">
                <a16:creationId xmlns:a16="http://schemas.microsoft.com/office/drawing/2014/main" id="{F31CA7DB-657E-49E2-0EAC-624113BC2069}"/>
              </a:ext>
            </a:extLst>
          </p:cNvPr>
          <p:cNvPicPr>
            <a:picLocks noChangeAspect="1"/>
          </p:cNvPicPr>
          <p:nvPr/>
        </p:nvPicPr>
        <p:blipFill rotWithShape="1">
          <a:blip r:embed="rId3">
            <a:extLst>
              <a:ext uri="{28A0092B-C50C-407E-A947-70E740481C1C}">
                <a14:useLocalDpi xmlns:a14="http://schemas.microsoft.com/office/drawing/2010/main" val="0"/>
              </a:ext>
            </a:extLst>
          </a:blip>
          <a:srcRect t="9707" b="12176"/>
          <a:stretch/>
        </p:blipFill>
        <p:spPr>
          <a:xfrm>
            <a:off x="367542" y="592720"/>
            <a:ext cx="5129743" cy="4011938"/>
          </a:xfrm>
          <a:prstGeom prst="rect">
            <a:avLst/>
          </a:prstGeom>
        </p:spPr>
      </p:pic>
      <p:sp>
        <p:nvSpPr>
          <p:cNvPr id="6" name="TextBox 5">
            <a:extLst>
              <a:ext uri="{FF2B5EF4-FFF2-40B4-BE49-F238E27FC236}">
                <a16:creationId xmlns:a16="http://schemas.microsoft.com/office/drawing/2014/main" id="{1B3B4645-D952-7791-2CB9-77B32726CBDF}"/>
              </a:ext>
            </a:extLst>
          </p:cNvPr>
          <p:cNvSpPr txBox="1"/>
          <p:nvPr/>
        </p:nvSpPr>
        <p:spPr>
          <a:xfrm>
            <a:off x="324000" y="246611"/>
            <a:ext cx="5943600" cy="369332"/>
          </a:xfrm>
          <a:prstGeom prst="rect">
            <a:avLst/>
          </a:prstGeom>
          <a:noFill/>
        </p:spPr>
        <p:txBody>
          <a:bodyPr wrap="square">
            <a:spAutoFit/>
          </a:bodyPr>
          <a:lstStyle/>
          <a:p>
            <a:r>
              <a:rPr lang="en-AU" b="1" dirty="0"/>
              <a:t>PHOIBLE: </a:t>
            </a:r>
            <a:r>
              <a:rPr lang="en-AU" dirty="0"/>
              <a:t>Phonological inventory data</a:t>
            </a:r>
            <a:endParaRPr lang="en-AU" b="1" dirty="0"/>
          </a:p>
        </p:txBody>
      </p:sp>
      <p:pic>
        <p:nvPicPr>
          <p:cNvPr id="9" name="Picture 8" descr="A graph of a number of children and adults&#10;&#10;Description automatically generated">
            <a:extLst>
              <a:ext uri="{FF2B5EF4-FFF2-40B4-BE49-F238E27FC236}">
                <a16:creationId xmlns:a16="http://schemas.microsoft.com/office/drawing/2014/main" id="{1FDB00E2-D396-6352-BBDA-9D6E4897E5E9}"/>
              </a:ext>
            </a:extLst>
          </p:cNvPr>
          <p:cNvPicPr>
            <a:picLocks noChangeAspect="1"/>
          </p:cNvPicPr>
          <p:nvPr/>
        </p:nvPicPr>
        <p:blipFill rotWithShape="1">
          <a:blip r:embed="rId4">
            <a:extLst>
              <a:ext uri="{28A0092B-C50C-407E-A947-70E740481C1C}">
                <a14:useLocalDpi xmlns:a14="http://schemas.microsoft.com/office/drawing/2010/main" val="0"/>
              </a:ext>
            </a:extLst>
          </a:blip>
          <a:srcRect l="20596" r="37807"/>
          <a:stretch/>
        </p:blipFill>
        <p:spPr>
          <a:xfrm>
            <a:off x="5717146" y="87088"/>
            <a:ext cx="2577084" cy="2492829"/>
          </a:xfrm>
          <a:prstGeom prst="rect">
            <a:avLst/>
          </a:prstGeom>
        </p:spPr>
      </p:pic>
      <p:pic>
        <p:nvPicPr>
          <p:cNvPr id="11" name="Picture 10" descr="A graph of different colored hexagons&#10;&#10;Description automatically generated">
            <a:extLst>
              <a:ext uri="{FF2B5EF4-FFF2-40B4-BE49-F238E27FC236}">
                <a16:creationId xmlns:a16="http://schemas.microsoft.com/office/drawing/2014/main" id="{660B4E22-75E5-2F62-C39D-3448C36D1710}"/>
              </a:ext>
            </a:extLst>
          </p:cNvPr>
          <p:cNvPicPr>
            <a:picLocks noChangeAspect="1"/>
          </p:cNvPicPr>
          <p:nvPr/>
        </p:nvPicPr>
        <p:blipFill rotWithShape="1">
          <a:blip r:embed="rId5">
            <a:extLst>
              <a:ext uri="{28A0092B-C50C-407E-A947-70E740481C1C}">
                <a14:useLocalDpi xmlns:a14="http://schemas.microsoft.com/office/drawing/2010/main" val="0"/>
              </a:ext>
            </a:extLst>
          </a:blip>
          <a:srcRect l="20731" r="37672" b="4271"/>
          <a:stretch/>
        </p:blipFill>
        <p:spPr>
          <a:xfrm>
            <a:off x="5717087" y="2361418"/>
            <a:ext cx="2577143" cy="2386423"/>
          </a:xfrm>
          <a:prstGeom prst="rect">
            <a:avLst/>
          </a:prstGeom>
        </p:spPr>
      </p:pic>
      <p:sp>
        <p:nvSpPr>
          <p:cNvPr id="12" name="TextBox 11">
            <a:extLst>
              <a:ext uri="{FF2B5EF4-FFF2-40B4-BE49-F238E27FC236}">
                <a16:creationId xmlns:a16="http://schemas.microsoft.com/office/drawing/2014/main" id="{AD8AC675-C73C-EBDF-BD3E-A6199E7AB764}"/>
              </a:ext>
            </a:extLst>
          </p:cNvPr>
          <p:cNvSpPr txBox="1"/>
          <p:nvPr/>
        </p:nvSpPr>
        <p:spPr>
          <a:xfrm>
            <a:off x="7393021" y="1872345"/>
            <a:ext cx="901209" cy="369332"/>
          </a:xfrm>
          <a:prstGeom prst="rect">
            <a:avLst/>
          </a:prstGeom>
          <a:noFill/>
        </p:spPr>
        <p:txBody>
          <a:bodyPr wrap="none" rtlCol="0">
            <a:spAutoFit/>
          </a:bodyPr>
          <a:lstStyle/>
          <a:p>
            <a:r>
              <a:rPr lang="en-US" dirty="0"/>
              <a:t>Studied</a:t>
            </a:r>
          </a:p>
        </p:txBody>
      </p:sp>
      <p:sp>
        <p:nvSpPr>
          <p:cNvPr id="13" name="TextBox 12">
            <a:extLst>
              <a:ext uri="{FF2B5EF4-FFF2-40B4-BE49-F238E27FC236}">
                <a16:creationId xmlns:a16="http://schemas.microsoft.com/office/drawing/2014/main" id="{B316D4BB-CCF2-A780-9015-8219E54293CA}"/>
              </a:ext>
            </a:extLst>
          </p:cNvPr>
          <p:cNvSpPr txBox="1"/>
          <p:nvPr/>
        </p:nvSpPr>
        <p:spPr>
          <a:xfrm>
            <a:off x="7005658" y="4166883"/>
            <a:ext cx="1301959" cy="369332"/>
          </a:xfrm>
          <a:prstGeom prst="rect">
            <a:avLst/>
          </a:prstGeom>
          <a:noFill/>
        </p:spPr>
        <p:txBody>
          <a:bodyPr wrap="none" rtlCol="0">
            <a:spAutoFit/>
          </a:bodyPr>
          <a:lstStyle/>
          <a:p>
            <a:r>
              <a:rPr lang="en-US" dirty="0"/>
              <a:t>Not Studied</a:t>
            </a:r>
          </a:p>
        </p:txBody>
      </p:sp>
    </p:spTree>
    <p:extLst>
      <p:ext uri="{BB962C8B-B14F-4D97-AF65-F5344CB8AC3E}">
        <p14:creationId xmlns:p14="http://schemas.microsoft.com/office/powerpoint/2010/main" val="927752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22DCBD-F343-6E77-1FBB-878F84E20379}"/>
              </a:ext>
            </a:extLst>
          </p:cNvPr>
          <p:cNvSpPr>
            <a:spLocks noGrp="1"/>
          </p:cNvSpPr>
          <p:nvPr>
            <p:ph type="ftr" sz="quarter" idx="11"/>
          </p:nvPr>
        </p:nvSpPr>
        <p:spPr>
          <a:xfrm>
            <a:off x="1440000" y="4914000"/>
            <a:ext cx="5400000" cy="108000"/>
          </a:xfrm>
        </p:spPr>
        <p:txBody>
          <a:bodyPr anchor="t">
            <a:normAutofit/>
          </a:bodyPr>
          <a:lstStyle/>
          <a:p>
            <a:pPr>
              <a:spcAft>
                <a:spcPts val="600"/>
              </a:spcAft>
            </a:pPr>
            <a:r>
              <a:rPr lang="en-US"/>
              <a:t>ANU SCHOOL OF LAW  |   PRESENTATION NAME GOES HERE</a:t>
            </a:r>
            <a:endParaRPr lang="en-AU"/>
          </a:p>
        </p:txBody>
      </p:sp>
      <p:sp>
        <p:nvSpPr>
          <p:cNvPr id="4" name="Slide Number Placeholder 3">
            <a:extLst>
              <a:ext uri="{FF2B5EF4-FFF2-40B4-BE49-F238E27FC236}">
                <a16:creationId xmlns:a16="http://schemas.microsoft.com/office/drawing/2014/main" id="{C08DC6F6-1AF4-9446-D7B3-52D10D26CA0F}"/>
              </a:ext>
            </a:extLst>
          </p:cNvPr>
          <p:cNvSpPr>
            <a:spLocks noGrp="1"/>
          </p:cNvSpPr>
          <p:nvPr>
            <p:ph type="sldNum" sz="quarter" idx="12"/>
          </p:nvPr>
        </p:nvSpPr>
        <p:spPr>
          <a:xfrm>
            <a:off x="324000" y="4914000"/>
            <a:ext cx="360000" cy="108000"/>
          </a:xfrm>
        </p:spPr>
        <p:txBody>
          <a:bodyPr anchor="t">
            <a:normAutofit/>
          </a:bodyPr>
          <a:lstStyle/>
          <a:p>
            <a:pPr>
              <a:spcAft>
                <a:spcPts val="600"/>
              </a:spcAft>
            </a:pPr>
            <a:fld id="{10A01DC5-1685-4615-8240-15192985C6A2}" type="slidenum">
              <a:rPr lang="en-AU" smtClean="0"/>
              <a:pPr>
                <a:spcAft>
                  <a:spcPts val="600"/>
                </a:spcAft>
              </a:pPr>
              <a:t>15</a:t>
            </a:fld>
            <a:endParaRPr lang="en-AU"/>
          </a:p>
        </p:txBody>
      </p:sp>
      <p:sp>
        <p:nvSpPr>
          <p:cNvPr id="5" name="Date Placeholder 4">
            <a:extLst>
              <a:ext uri="{FF2B5EF4-FFF2-40B4-BE49-F238E27FC236}">
                <a16:creationId xmlns:a16="http://schemas.microsoft.com/office/drawing/2014/main" id="{EB59C09E-949F-2DD7-25B4-F4C8CF54EB50}"/>
              </a:ext>
            </a:extLst>
          </p:cNvPr>
          <p:cNvSpPr>
            <a:spLocks noGrp="1"/>
          </p:cNvSpPr>
          <p:nvPr>
            <p:ph type="dt" sz="half" idx="2"/>
          </p:nvPr>
        </p:nvSpPr>
        <p:spPr>
          <a:xfrm>
            <a:off x="6573176" y="4914000"/>
            <a:ext cx="720000" cy="108000"/>
          </a:xfrm>
        </p:spPr>
        <p:txBody>
          <a:bodyPr anchor="ctr">
            <a:normAutofit/>
          </a:bodyPr>
          <a:lstStyle/>
          <a:p>
            <a:pPr>
              <a:spcAft>
                <a:spcPts val="600"/>
              </a:spcAft>
            </a:pPr>
            <a:r>
              <a:rPr lang="en-AU"/>
              <a:t>DD MMM YY</a:t>
            </a:r>
          </a:p>
        </p:txBody>
      </p:sp>
      <p:pic>
        <p:nvPicPr>
          <p:cNvPr id="8" name="Content Placeholder 7" descr="A diagram of a speaker&#10;&#10;Description automatically generated">
            <a:extLst>
              <a:ext uri="{FF2B5EF4-FFF2-40B4-BE49-F238E27FC236}">
                <a16:creationId xmlns:a16="http://schemas.microsoft.com/office/drawing/2014/main" id="{BCF6EF17-BEDC-B862-C632-67412234F88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p:blipFill>
        <p:spPr>
          <a:xfrm>
            <a:off x="74619" y="1580744"/>
            <a:ext cx="5221364" cy="2480148"/>
          </a:xfrm>
          <a:noFill/>
        </p:spPr>
      </p:pic>
      <p:sp>
        <p:nvSpPr>
          <p:cNvPr id="10" name="TextBox 9">
            <a:extLst>
              <a:ext uri="{FF2B5EF4-FFF2-40B4-BE49-F238E27FC236}">
                <a16:creationId xmlns:a16="http://schemas.microsoft.com/office/drawing/2014/main" id="{45965690-CD28-E577-6136-4174BA1807A3}"/>
              </a:ext>
            </a:extLst>
          </p:cNvPr>
          <p:cNvSpPr txBox="1"/>
          <p:nvPr/>
        </p:nvSpPr>
        <p:spPr>
          <a:xfrm>
            <a:off x="5295983" y="1580744"/>
            <a:ext cx="3837709"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focus on languages with larger populations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Median studied speaker population: 3,827,000</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Median unstudied speaker population: 5,150</a:t>
            </a:r>
          </a:p>
        </p:txBody>
      </p:sp>
      <p:sp>
        <p:nvSpPr>
          <p:cNvPr id="12" name="Text Placeholder 5">
            <a:extLst>
              <a:ext uri="{FF2B5EF4-FFF2-40B4-BE49-F238E27FC236}">
                <a16:creationId xmlns:a16="http://schemas.microsoft.com/office/drawing/2014/main" id="{C3211FC2-9923-58D4-8186-D7EC20572076}"/>
              </a:ext>
            </a:extLst>
          </p:cNvPr>
          <p:cNvSpPr txBox="1">
            <a:spLocks/>
          </p:cNvSpPr>
          <p:nvPr/>
        </p:nvSpPr>
        <p:spPr>
          <a:xfrm>
            <a:off x="323850" y="324000"/>
            <a:ext cx="8459788" cy="852793"/>
          </a:xfrm>
          <a:prstGeom prst="rect">
            <a:avLst/>
          </a:prstGeom>
        </p:spPr>
        <p:txBody>
          <a:bodyPr vert="horz" lIns="0" tIns="0" rIns="0" bIns="0" rtlCol="0">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sz="3600" dirty="0"/>
              <a:t>Population Distribution</a:t>
            </a:r>
            <a:r>
              <a:rPr lang="en-AU" sz="2800" dirty="0"/>
              <a:t> </a:t>
            </a:r>
            <a:r>
              <a:rPr lang="en-NL"/>
              <a:t>(</a:t>
            </a:r>
            <a:r>
              <a:rPr lang="en-AU" dirty="0"/>
              <a:t>Passmore &amp; Kidd</a:t>
            </a:r>
            <a:r>
              <a:rPr lang="en-NL"/>
              <a:t>, </a:t>
            </a:r>
            <a:r>
              <a:rPr lang="en-AU" i="1" dirty="0"/>
              <a:t>In Prep</a:t>
            </a:r>
            <a:r>
              <a:rPr lang="en-NL"/>
              <a:t>)</a:t>
            </a:r>
          </a:p>
          <a:p>
            <a:endParaRPr lang="en-NL" dirty="0"/>
          </a:p>
        </p:txBody>
      </p:sp>
    </p:spTree>
    <p:extLst>
      <p:ext uri="{BB962C8B-B14F-4D97-AF65-F5344CB8AC3E}">
        <p14:creationId xmlns:p14="http://schemas.microsoft.com/office/powerpoint/2010/main" val="134316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16</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Endangerment status</a:t>
            </a:r>
            <a:r>
              <a:rPr lang="en-GB" sz="1400" dirty="0"/>
              <a:t> </a:t>
            </a:r>
            <a:r>
              <a:rPr lang="en-NL" sz="1400" dirty="0"/>
              <a:t>(Passmore &amp; Kidd, in prep.)</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2" name="Picture 1">
            <a:extLst>
              <a:ext uri="{FF2B5EF4-FFF2-40B4-BE49-F238E27FC236}">
                <a16:creationId xmlns:a16="http://schemas.microsoft.com/office/drawing/2014/main" id="{D7C4DA1A-193B-FA0F-F760-DF4D29342A70}"/>
              </a:ext>
            </a:extLst>
          </p:cNvPr>
          <p:cNvPicPr>
            <a:picLocks noChangeAspect="1"/>
          </p:cNvPicPr>
          <p:nvPr/>
        </p:nvPicPr>
        <p:blipFill>
          <a:blip r:embed="rId3"/>
          <a:stretch>
            <a:fillRect/>
          </a:stretch>
        </p:blipFill>
        <p:spPr>
          <a:xfrm>
            <a:off x="323850" y="1228117"/>
            <a:ext cx="6322289" cy="3008185"/>
          </a:xfrm>
          <a:prstGeom prst="rect">
            <a:avLst/>
          </a:prstGeom>
        </p:spPr>
      </p:pic>
      <p:sp>
        <p:nvSpPr>
          <p:cNvPr id="7" name="Left Arrow 6">
            <a:extLst>
              <a:ext uri="{FF2B5EF4-FFF2-40B4-BE49-F238E27FC236}">
                <a16:creationId xmlns:a16="http://schemas.microsoft.com/office/drawing/2014/main" id="{3338D44D-9399-81E9-2950-56D5CC672E36}"/>
              </a:ext>
            </a:extLst>
          </p:cNvPr>
          <p:cNvSpPr/>
          <p:nvPr/>
        </p:nvSpPr>
        <p:spPr>
          <a:xfrm rot="19940079">
            <a:off x="6349181" y="1539019"/>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353B4B5E-068A-6A93-D866-3F62E8CBBAE4}"/>
              </a:ext>
            </a:extLst>
          </p:cNvPr>
          <p:cNvSpPr txBox="1"/>
          <p:nvPr/>
        </p:nvSpPr>
        <p:spPr>
          <a:xfrm>
            <a:off x="7094790" y="1205448"/>
            <a:ext cx="2278118" cy="646331"/>
          </a:xfrm>
          <a:prstGeom prst="rect">
            <a:avLst/>
          </a:prstGeom>
          <a:noFill/>
        </p:spPr>
        <p:txBody>
          <a:bodyPr wrap="square" rtlCol="0">
            <a:spAutoFit/>
          </a:bodyPr>
          <a:lstStyle/>
          <a:p>
            <a:r>
              <a:rPr lang="en-NL" sz="1200" dirty="0">
                <a:latin typeface="Calibri" panose="020F0502020204030204" pitchFamily="34" charset="0"/>
                <a:cs typeface="Calibri" panose="020F0502020204030204" pitchFamily="34" charset="0"/>
              </a:rPr>
              <a:t>Predicted number of new languages </a:t>
            </a:r>
            <a:r>
              <a:rPr lang="en-NL" sz="1200">
                <a:latin typeface="Calibri" panose="020F0502020204030204" pitchFamily="34" charset="0"/>
                <a:cs typeface="Calibri" panose="020F0502020204030204" pitchFamily="34" charset="0"/>
              </a:rPr>
              <a:t>studied.</a:t>
            </a:r>
            <a:r>
              <a:rPr lang="en-AU" sz="1200" dirty="0">
                <a:latin typeface="Calibri" panose="020F0502020204030204" pitchFamily="34" charset="0"/>
                <a:cs typeface="Calibri" panose="020F0502020204030204" pitchFamily="34" charset="0"/>
              </a:rPr>
              <a:t> </a:t>
            </a:r>
          </a:p>
          <a:p>
            <a:r>
              <a:rPr lang="en-AU" sz="1200" dirty="0">
                <a:latin typeface="Calibri" panose="020F0502020204030204" pitchFamily="34" charset="0"/>
                <a:cs typeface="Calibri" panose="020F0502020204030204" pitchFamily="34" charset="0"/>
              </a:rPr>
              <a:t>Approx. 2 per year</a:t>
            </a:r>
            <a:endParaRPr lang="en-NL"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354BF67-1E70-2CDE-8052-701919E36B2D}"/>
              </a:ext>
            </a:extLst>
          </p:cNvPr>
          <p:cNvSpPr/>
          <p:nvPr/>
        </p:nvSpPr>
        <p:spPr>
          <a:xfrm>
            <a:off x="4025735" y="2648197"/>
            <a:ext cx="2329505" cy="9381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17</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Endangerment status</a:t>
            </a:r>
            <a:r>
              <a:rPr lang="en-GB" sz="1400" dirty="0"/>
              <a:t> </a:t>
            </a:r>
            <a:r>
              <a:rPr lang="en-NL" sz="1400" dirty="0"/>
              <a:t>(Passmore &amp; Kidd, in prep.)</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70359"/>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2" name="Picture 1">
            <a:extLst>
              <a:ext uri="{FF2B5EF4-FFF2-40B4-BE49-F238E27FC236}">
                <a16:creationId xmlns:a16="http://schemas.microsoft.com/office/drawing/2014/main" id="{D7C4DA1A-193B-FA0F-F760-DF4D29342A70}"/>
              </a:ext>
            </a:extLst>
          </p:cNvPr>
          <p:cNvPicPr>
            <a:picLocks noChangeAspect="1"/>
          </p:cNvPicPr>
          <p:nvPr/>
        </p:nvPicPr>
        <p:blipFill>
          <a:blip r:embed="rId2"/>
          <a:stretch>
            <a:fillRect/>
          </a:stretch>
        </p:blipFill>
        <p:spPr>
          <a:xfrm>
            <a:off x="323850" y="1228117"/>
            <a:ext cx="6322289" cy="3008185"/>
          </a:xfrm>
          <a:prstGeom prst="rect">
            <a:avLst/>
          </a:prstGeom>
        </p:spPr>
      </p:pic>
      <p:sp>
        <p:nvSpPr>
          <p:cNvPr id="7" name="Left Arrow 6">
            <a:extLst>
              <a:ext uri="{FF2B5EF4-FFF2-40B4-BE49-F238E27FC236}">
                <a16:creationId xmlns:a16="http://schemas.microsoft.com/office/drawing/2014/main" id="{3338D44D-9399-81E9-2950-56D5CC672E36}"/>
              </a:ext>
            </a:extLst>
          </p:cNvPr>
          <p:cNvSpPr/>
          <p:nvPr/>
        </p:nvSpPr>
        <p:spPr>
          <a:xfrm rot="19940079">
            <a:off x="6349181" y="1539019"/>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353B4B5E-068A-6A93-D866-3F62E8CBBAE4}"/>
              </a:ext>
            </a:extLst>
          </p:cNvPr>
          <p:cNvSpPr txBox="1"/>
          <p:nvPr/>
        </p:nvSpPr>
        <p:spPr>
          <a:xfrm>
            <a:off x="7094790" y="1205448"/>
            <a:ext cx="2278118" cy="461665"/>
          </a:xfrm>
          <a:prstGeom prst="rect">
            <a:avLst/>
          </a:prstGeom>
          <a:noFill/>
        </p:spPr>
        <p:txBody>
          <a:bodyPr wrap="square" rtlCol="0">
            <a:spAutoFit/>
          </a:bodyPr>
          <a:lstStyle/>
          <a:p>
            <a:r>
              <a:rPr lang="en-NL" sz="1200" dirty="0">
                <a:latin typeface="Calibri" panose="020F0502020204030204" pitchFamily="34" charset="0"/>
                <a:cs typeface="Calibri" panose="020F0502020204030204" pitchFamily="34" charset="0"/>
              </a:rPr>
              <a:t>Predicted number of new languages studied.</a:t>
            </a:r>
          </a:p>
        </p:txBody>
      </p:sp>
      <p:sp>
        <p:nvSpPr>
          <p:cNvPr id="11" name="Left Arrow 10">
            <a:extLst>
              <a:ext uri="{FF2B5EF4-FFF2-40B4-BE49-F238E27FC236}">
                <a16:creationId xmlns:a16="http://schemas.microsoft.com/office/drawing/2014/main" id="{5F87C80A-D702-E12B-7899-7213EE7C4730}"/>
              </a:ext>
            </a:extLst>
          </p:cNvPr>
          <p:cNvSpPr/>
          <p:nvPr/>
        </p:nvSpPr>
        <p:spPr>
          <a:xfrm rot="19983741">
            <a:off x="4358897" y="2858484"/>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2BCD4596-E50D-26DD-03A9-C8C340912E7E}"/>
              </a:ext>
            </a:extLst>
          </p:cNvPr>
          <p:cNvSpPr txBox="1"/>
          <p:nvPr/>
        </p:nvSpPr>
        <p:spPr>
          <a:xfrm>
            <a:off x="5105798" y="2487753"/>
            <a:ext cx="3297824" cy="276999"/>
          </a:xfrm>
          <a:prstGeom prst="rect">
            <a:avLst/>
          </a:prstGeom>
          <a:noFill/>
        </p:spPr>
        <p:txBody>
          <a:bodyPr wrap="square" rtlCol="0">
            <a:spAutoFit/>
          </a:bodyPr>
          <a:lstStyle/>
          <a:p>
            <a:r>
              <a:rPr lang="en-AU" sz="1200" dirty="0">
                <a:effectLst/>
                <a:latin typeface="Calibri" panose="020F0502020204030204" pitchFamily="34" charset="0"/>
                <a:ea typeface="Calibri" panose="020F0502020204030204" pitchFamily="34" charset="0"/>
                <a:cs typeface="Times New Roman" panose="02020603050405020304" pitchFamily="18" charset="0"/>
              </a:rPr>
              <a:t>Rate of language loss</a:t>
            </a:r>
            <a:endParaRPr lang="en-NL" sz="1200" dirty="0"/>
          </a:p>
        </p:txBody>
      </p:sp>
      <p:sp>
        <p:nvSpPr>
          <p:cNvPr id="9" name="Rectangle 8">
            <a:extLst>
              <a:ext uri="{FF2B5EF4-FFF2-40B4-BE49-F238E27FC236}">
                <a16:creationId xmlns:a16="http://schemas.microsoft.com/office/drawing/2014/main" id="{99AFC7E6-5D4F-D173-E48F-EA6A41A9F239}"/>
              </a:ext>
            </a:extLst>
          </p:cNvPr>
          <p:cNvSpPr/>
          <p:nvPr/>
        </p:nvSpPr>
        <p:spPr>
          <a:xfrm rot="21195365">
            <a:off x="4049621" y="2687444"/>
            <a:ext cx="66056" cy="8447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0F2B07-9E74-F91C-07D6-6025A303699C}"/>
              </a:ext>
            </a:extLst>
          </p:cNvPr>
          <p:cNvSpPr/>
          <p:nvPr/>
        </p:nvSpPr>
        <p:spPr>
          <a:xfrm>
            <a:off x="4108862" y="3524399"/>
            <a:ext cx="2321626"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52FA710-8BD2-7DB9-2EA8-9C7E32DD79A0}"/>
              </a:ext>
            </a:extLst>
          </p:cNvPr>
          <p:cNvSpPr txBox="1"/>
          <p:nvPr/>
        </p:nvSpPr>
        <p:spPr>
          <a:xfrm>
            <a:off x="4678878" y="4326673"/>
            <a:ext cx="4104760" cy="276999"/>
          </a:xfrm>
          <a:prstGeom prst="rect">
            <a:avLst/>
          </a:prstGeom>
          <a:noFill/>
        </p:spPr>
        <p:txBody>
          <a:bodyPr wrap="square" rtlCol="0">
            <a:spAutoFit/>
          </a:bodyPr>
          <a:lstStyle/>
          <a:p>
            <a:r>
              <a:rPr lang="en-AU" sz="1200" dirty="0"/>
              <a:t>Bromham et al. (2022). </a:t>
            </a:r>
            <a:r>
              <a:rPr lang="en-AU" sz="1200" i="1" dirty="0"/>
              <a:t>Nature: Ecology &amp; Evolution</a:t>
            </a:r>
            <a:endParaRPr lang="en-US" sz="1200" dirty="0"/>
          </a:p>
        </p:txBody>
      </p:sp>
    </p:spTree>
    <p:extLst>
      <p:ext uri="{BB962C8B-B14F-4D97-AF65-F5344CB8AC3E}">
        <p14:creationId xmlns:p14="http://schemas.microsoft.com/office/powerpoint/2010/main" val="10299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18</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Endangerment status</a:t>
            </a:r>
            <a:r>
              <a:rPr lang="en-GB" sz="1400" dirty="0"/>
              <a:t> </a:t>
            </a:r>
            <a:r>
              <a:rPr lang="en-NL" sz="1400" dirty="0"/>
              <a:t>(Passmore &amp; Kidd, in prep.)</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2" name="Picture 1">
            <a:extLst>
              <a:ext uri="{FF2B5EF4-FFF2-40B4-BE49-F238E27FC236}">
                <a16:creationId xmlns:a16="http://schemas.microsoft.com/office/drawing/2014/main" id="{D7C4DA1A-193B-FA0F-F760-DF4D29342A70}"/>
              </a:ext>
            </a:extLst>
          </p:cNvPr>
          <p:cNvPicPr>
            <a:picLocks noChangeAspect="1"/>
          </p:cNvPicPr>
          <p:nvPr/>
        </p:nvPicPr>
        <p:blipFill>
          <a:blip r:embed="rId2"/>
          <a:stretch>
            <a:fillRect/>
          </a:stretch>
        </p:blipFill>
        <p:spPr>
          <a:xfrm>
            <a:off x="323850" y="1228117"/>
            <a:ext cx="6322289" cy="3008185"/>
          </a:xfrm>
          <a:prstGeom prst="rect">
            <a:avLst/>
          </a:prstGeom>
        </p:spPr>
      </p:pic>
      <p:sp>
        <p:nvSpPr>
          <p:cNvPr id="7" name="Left Arrow 6">
            <a:extLst>
              <a:ext uri="{FF2B5EF4-FFF2-40B4-BE49-F238E27FC236}">
                <a16:creationId xmlns:a16="http://schemas.microsoft.com/office/drawing/2014/main" id="{3338D44D-9399-81E9-2950-56D5CC672E36}"/>
              </a:ext>
            </a:extLst>
          </p:cNvPr>
          <p:cNvSpPr/>
          <p:nvPr/>
        </p:nvSpPr>
        <p:spPr>
          <a:xfrm rot="19940079">
            <a:off x="6349181" y="1539019"/>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353B4B5E-068A-6A93-D866-3F62E8CBBAE4}"/>
              </a:ext>
            </a:extLst>
          </p:cNvPr>
          <p:cNvSpPr txBox="1"/>
          <p:nvPr/>
        </p:nvSpPr>
        <p:spPr>
          <a:xfrm>
            <a:off x="7094790" y="1205448"/>
            <a:ext cx="2278118" cy="461665"/>
          </a:xfrm>
          <a:prstGeom prst="rect">
            <a:avLst/>
          </a:prstGeom>
          <a:noFill/>
        </p:spPr>
        <p:txBody>
          <a:bodyPr wrap="square" rtlCol="0">
            <a:spAutoFit/>
          </a:bodyPr>
          <a:lstStyle/>
          <a:p>
            <a:r>
              <a:rPr lang="en-NL" sz="1200" dirty="0">
                <a:latin typeface="Calibri" panose="020F0502020204030204" pitchFamily="34" charset="0"/>
                <a:cs typeface="Calibri" panose="020F0502020204030204" pitchFamily="34" charset="0"/>
              </a:rPr>
              <a:t>Predicted number of new languages studied.</a:t>
            </a:r>
          </a:p>
        </p:txBody>
      </p:sp>
      <p:sp>
        <p:nvSpPr>
          <p:cNvPr id="11" name="Left Arrow 10">
            <a:extLst>
              <a:ext uri="{FF2B5EF4-FFF2-40B4-BE49-F238E27FC236}">
                <a16:creationId xmlns:a16="http://schemas.microsoft.com/office/drawing/2014/main" id="{5F87C80A-D702-E12B-7899-7213EE7C4730}"/>
              </a:ext>
            </a:extLst>
          </p:cNvPr>
          <p:cNvSpPr/>
          <p:nvPr/>
        </p:nvSpPr>
        <p:spPr>
          <a:xfrm rot="19983741">
            <a:off x="4358897" y="2858484"/>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2BCD4596-E50D-26DD-03A9-C8C340912E7E}"/>
              </a:ext>
            </a:extLst>
          </p:cNvPr>
          <p:cNvSpPr txBox="1"/>
          <p:nvPr/>
        </p:nvSpPr>
        <p:spPr>
          <a:xfrm>
            <a:off x="5105798" y="2487753"/>
            <a:ext cx="3297824" cy="276999"/>
          </a:xfrm>
          <a:prstGeom prst="rect">
            <a:avLst/>
          </a:prstGeom>
          <a:noFill/>
        </p:spPr>
        <p:txBody>
          <a:bodyPr wrap="square" rtlCol="0">
            <a:spAutoFit/>
          </a:bodyPr>
          <a:lstStyle/>
          <a:p>
            <a:r>
              <a:rPr lang="en-AU" sz="1200" dirty="0">
                <a:effectLst/>
                <a:latin typeface="Calibri" panose="020F0502020204030204" pitchFamily="34" charset="0"/>
                <a:ea typeface="Calibri" panose="020F0502020204030204" pitchFamily="34" charset="0"/>
                <a:cs typeface="Times New Roman" panose="02020603050405020304" pitchFamily="18" charset="0"/>
              </a:rPr>
              <a:t>Rate of language </a:t>
            </a:r>
            <a:r>
              <a:rPr lang="en-AU" sz="1200" dirty="0">
                <a:latin typeface="Calibri" panose="020F0502020204030204" pitchFamily="34" charset="0"/>
                <a:ea typeface="Calibri" panose="020F0502020204030204" pitchFamily="34" charset="0"/>
                <a:cs typeface="Times New Roman" panose="02020603050405020304" pitchFamily="18" charset="0"/>
              </a:rPr>
              <a:t>loss</a:t>
            </a:r>
            <a:endParaRPr lang="en-NL" sz="1200" dirty="0"/>
          </a:p>
        </p:txBody>
      </p:sp>
      <p:sp>
        <p:nvSpPr>
          <p:cNvPr id="13" name="Left Arrow 12">
            <a:extLst>
              <a:ext uri="{FF2B5EF4-FFF2-40B4-BE49-F238E27FC236}">
                <a16:creationId xmlns:a16="http://schemas.microsoft.com/office/drawing/2014/main" id="{1ADF553F-CB79-6D12-A1A8-C20172CFF038}"/>
              </a:ext>
            </a:extLst>
          </p:cNvPr>
          <p:cNvSpPr/>
          <p:nvPr/>
        </p:nvSpPr>
        <p:spPr>
          <a:xfrm rot="20373290">
            <a:off x="5452525" y="3249326"/>
            <a:ext cx="751668" cy="1589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CCE80B35-77AD-DA99-8669-5E4B34E71934}"/>
              </a:ext>
            </a:extLst>
          </p:cNvPr>
          <p:cNvSpPr txBox="1"/>
          <p:nvPr/>
        </p:nvSpPr>
        <p:spPr>
          <a:xfrm>
            <a:off x="6181490" y="2970399"/>
            <a:ext cx="2875934" cy="461665"/>
          </a:xfrm>
          <a:prstGeom prst="rect">
            <a:avLst/>
          </a:prstGeom>
          <a:noFill/>
        </p:spPr>
        <p:txBody>
          <a:bodyPr wrap="square" rtlCol="0">
            <a:spAutoFit/>
          </a:bodyPr>
          <a:lstStyle/>
          <a:p>
            <a:r>
              <a:rPr lang="en-AU" sz="1200" dirty="0">
                <a:effectLst/>
                <a:latin typeface="Calibri" panose="020F0502020204030204" pitchFamily="34" charset="0"/>
                <a:ea typeface="Calibri" panose="020F0502020204030204" pitchFamily="34" charset="0"/>
                <a:cs typeface="Times New Roman" panose="02020603050405020304" pitchFamily="18" charset="0"/>
              </a:rPr>
              <a:t>Rate at which languages are becoming moribund (i.e., no child speakers).</a:t>
            </a:r>
            <a:endParaRPr lang="en-NL" sz="1200" dirty="0"/>
          </a:p>
        </p:txBody>
      </p:sp>
      <p:sp>
        <p:nvSpPr>
          <p:cNvPr id="8" name="TextBox 7">
            <a:extLst>
              <a:ext uri="{FF2B5EF4-FFF2-40B4-BE49-F238E27FC236}">
                <a16:creationId xmlns:a16="http://schemas.microsoft.com/office/drawing/2014/main" id="{52D69FA8-6550-3CD5-BA5E-D3C4FE2A0778}"/>
              </a:ext>
            </a:extLst>
          </p:cNvPr>
          <p:cNvSpPr txBox="1"/>
          <p:nvPr/>
        </p:nvSpPr>
        <p:spPr>
          <a:xfrm>
            <a:off x="4815763" y="4394247"/>
            <a:ext cx="4104760" cy="276999"/>
          </a:xfrm>
          <a:prstGeom prst="rect">
            <a:avLst/>
          </a:prstGeom>
          <a:noFill/>
        </p:spPr>
        <p:txBody>
          <a:bodyPr wrap="square" rtlCol="0">
            <a:spAutoFit/>
          </a:bodyPr>
          <a:lstStyle/>
          <a:p>
            <a:r>
              <a:rPr lang="en-AU" sz="1200" dirty="0"/>
              <a:t>Bromham et al. (2022). </a:t>
            </a:r>
            <a:r>
              <a:rPr lang="en-AU" sz="1200" i="1" dirty="0"/>
              <a:t>Nature: Ecology &amp; Evolution</a:t>
            </a:r>
            <a:endParaRPr lang="en-US" sz="1200" dirty="0"/>
          </a:p>
        </p:txBody>
      </p:sp>
    </p:spTree>
    <p:extLst>
      <p:ext uri="{BB962C8B-B14F-4D97-AF65-F5344CB8AC3E}">
        <p14:creationId xmlns:p14="http://schemas.microsoft.com/office/powerpoint/2010/main" val="165652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19</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Conclusions</a:t>
            </a:r>
            <a:endParaRPr lang="en-NL" sz="1400" dirty="0"/>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sp>
        <p:nvSpPr>
          <p:cNvPr id="2" name="TextBox 1">
            <a:extLst>
              <a:ext uri="{FF2B5EF4-FFF2-40B4-BE49-F238E27FC236}">
                <a16:creationId xmlns:a16="http://schemas.microsoft.com/office/drawing/2014/main" id="{73AAC103-BF2F-517A-8A1D-1788E4D58511}"/>
              </a:ext>
            </a:extLst>
          </p:cNvPr>
          <p:cNvSpPr txBox="1"/>
          <p:nvPr/>
        </p:nvSpPr>
        <p:spPr>
          <a:xfrm>
            <a:off x="359999" y="1087821"/>
            <a:ext cx="8224325" cy="3693319"/>
          </a:xfrm>
          <a:prstGeom prst="rect">
            <a:avLst/>
          </a:prstGeom>
          <a:noFill/>
        </p:spPr>
        <p:txBody>
          <a:bodyPr wrap="square" rtlCol="0">
            <a:spAutoFit/>
          </a:bodyPr>
          <a:lstStyle/>
          <a:p>
            <a:pPr marL="285750" indent="-285750">
              <a:buFont typeface="Arial" panose="020B0604020202020204" pitchFamily="34" charset="0"/>
              <a:buChar char="•"/>
            </a:pPr>
            <a:r>
              <a:rPr lang="en-NL" dirty="0"/>
              <a:t>Child language acquisition research is severely skewed towards English and a handful of large and secure (mostly European) languages.</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Theoretical cost: focusing on a small set of unrepresentative languages limits our ability to study acquisition across the entire design space of human language.</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Human cost: </a:t>
            </a:r>
          </a:p>
          <a:p>
            <a:endParaRPr lang="en-NL" i="1" dirty="0"/>
          </a:p>
          <a:p>
            <a:pPr algn="ctr"/>
            <a:r>
              <a:rPr lang="en-US" i="1" dirty="0"/>
              <a:t>“…future ages will look back upon us so immersed in the analysis of child language as to be blind to higher considerations. They will charge us with having culpably allowed the destruction of some of those records of diversity which we had in our power to preserve…” </a:t>
            </a:r>
            <a:r>
              <a:rPr lang="en-US" dirty="0"/>
              <a:t>(Pye, 2021, p. 474).</a:t>
            </a:r>
          </a:p>
          <a:p>
            <a:pPr marL="285750" indent="-285750">
              <a:buFont typeface="Arial" panose="020B0604020202020204" pitchFamily="34" charset="0"/>
              <a:buChar char="•"/>
            </a:pPr>
            <a:endParaRPr lang="en-NL" dirty="0"/>
          </a:p>
        </p:txBody>
      </p:sp>
      <p:pic>
        <p:nvPicPr>
          <p:cNvPr id="7" name="Picture 6">
            <a:extLst>
              <a:ext uri="{FF2B5EF4-FFF2-40B4-BE49-F238E27FC236}">
                <a16:creationId xmlns:a16="http://schemas.microsoft.com/office/drawing/2014/main" id="{CD759091-DC55-6063-D08B-F4275EA1ACFC}"/>
              </a:ext>
            </a:extLst>
          </p:cNvPr>
          <p:cNvPicPr>
            <a:picLocks noChangeAspect="1"/>
          </p:cNvPicPr>
          <p:nvPr/>
        </p:nvPicPr>
        <p:blipFill>
          <a:blip r:embed="rId2"/>
          <a:stretch>
            <a:fillRect/>
          </a:stretch>
        </p:blipFill>
        <p:spPr>
          <a:xfrm>
            <a:off x="575904" y="4572550"/>
            <a:ext cx="1988944" cy="493899"/>
          </a:xfrm>
          <a:prstGeom prst="rect">
            <a:avLst/>
          </a:prstGeom>
        </p:spPr>
      </p:pic>
    </p:spTree>
    <p:extLst>
      <p:ext uri="{BB962C8B-B14F-4D97-AF65-F5344CB8AC3E}">
        <p14:creationId xmlns:p14="http://schemas.microsoft.com/office/powerpoint/2010/main" val="183635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C0B48-BC2D-27FB-8B7A-55CA65269A42}"/>
              </a:ext>
            </a:extLst>
          </p:cNvPr>
          <p:cNvSpPr>
            <a:spLocks noGrp="1"/>
          </p:cNvSpPr>
          <p:nvPr>
            <p:ph idx="1"/>
          </p:nvPr>
        </p:nvSpPr>
        <p:spPr>
          <a:xfrm>
            <a:off x="324000" y="1121134"/>
            <a:ext cx="8460000" cy="3378866"/>
          </a:xfrm>
        </p:spPr>
        <p:txBody>
          <a:bodyPr>
            <a:normAutofit/>
          </a:bodyPr>
          <a:lstStyle/>
          <a:p>
            <a:pPr marL="342900" indent="-342900">
              <a:buFont typeface="Arial" panose="020B0604020202020204" pitchFamily="34" charset="0"/>
              <a:buChar char="•"/>
            </a:pPr>
            <a:r>
              <a:rPr lang="en-GB" sz="2000" dirty="0">
                <a:solidFill>
                  <a:schemeClr val="tx1"/>
                </a:solidFill>
              </a:rPr>
              <a:t>G</a:t>
            </a:r>
            <a:r>
              <a:rPr lang="en-NL" sz="2000" dirty="0">
                <a:solidFill>
                  <a:schemeClr val="tx1"/>
                </a:solidFill>
              </a:rPr>
              <a:t>rowing acknowledgment that cognitive science has not adequately engaged with linguistic and cultural diversity (Blasi et al., 2022; Henrich et al., 2010).</a:t>
            </a:r>
          </a:p>
          <a:p>
            <a:pPr marL="342900" indent="-342900">
              <a:buFont typeface="Arial" panose="020B0604020202020204" pitchFamily="34" charset="0"/>
              <a:buChar char="•"/>
            </a:pPr>
            <a:endParaRPr lang="en-NL" sz="2000" dirty="0">
              <a:solidFill>
                <a:schemeClr val="tx1"/>
              </a:solidFill>
            </a:endParaRPr>
          </a:p>
          <a:p>
            <a:pPr marL="342900" indent="-342900">
              <a:buFont typeface="Arial" panose="020B0604020202020204" pitchFamily="34" charset="0"/>
              <a:buChar char="•"/>
            </a:pPr>
            <a:r>
              <a:rPr lang="en-US" sz="2000" dirty="0">
                <a:solidFill>
                  <a:schemeClr val="tx1"/>
                </a:solidFill>
              </a:rPr>
              <a:t>Psycholinguistics is no exception:</a:t>
            </a:r>
          </a:p>
          <a:p>
            <a:pPr marL="522900" lvl="2" indent="-342900">
              <a:buClr>
                <a:schemeClr val="tx1"/>
              </a:buClr>
            </a:pPr>
            <a:r>
              <a:rPr lang="en-US" sz="1800" dirty="0">
                <a:solidFill>
                  <a:schemeClr val="tx1"/>
                </a:solidFill>
              </a:rPr>
              <a:t>Jaeger &amp; </a:t>
            </a:r>
            <a:r>
              <a:rPr lang="en-US" sz="1800" dirty="0" err="1">
                <a:solidFill>
                  <a:schemeClr val="tx1"/>
                </a:solidFill>
              </a:rPr>
              <a:t>Norcliffe</a:t>
            </a:r>
            <a:r>
              <a:rPr lang="en-US" sz="1800" dirty="0">
                <a:solidFill>
                  <a:schemeClr val="tx1"/>
                </a:solidFill>
              </a:rPr>
              <a:t> (2009): language production studies on only 0.6% of  world’s languages.</a:t>
            </a:r>
          </a:p>
          <a:p>
            <a:pPr marL="522900" lvl="2" indent="-342900">
              <a:buClr>
                <a:schemeClr val="tx1"/>
              </a:buClr>
            </a:pPr>
            <a:r>
              <a:rPr lang="en-US" sz="1800" dirty="0"/>
              <a:t>Anand et al. (2011): 85% of adult psycholinguistic studies based on only 10 languages. </a:t>
            </a:r>
          </a:p>
          <a:p>
            <a:pPr marL="342900" indent="-342900">
              <a:buFont typeface="Arial" panose="020B0604020202020204" pitchFamily="34" charset="0"/>
              <a:buChar char="•"/>
            </a:pPr>
            <a:endParaRPr lang="en-NL" sz="2000" dirty="0">
              <a:solidFill>
                <a:schemeClr val="tx1"/>
              </a:solidFill>
            </a:endParaRPr>
          </a:p>
          <a:p>
            <a:pPr marL="342900" indent="-342900">
              <a:buFont typeface="Arial" panose="020B0604020202020204" pitchFamily="34" charset="0"/>
              <a:buChar char="•"/>
            </a:pPr>
            <a:endParaRPr lang="en-NL" sz="2000" dirty="0">
              <a:solidFill>
                <a:schemeClr val="tx1"/>
              </a:solidFill>
            </a:endParaRPr>
          </a:p>
        </p:txBody>
      </p:sp>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2</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lstStyle/>
          <a:p>
            <a:r>
              <a:rPr lang="en-NL" dirty="0"/>
              <a:t>Linguistic diversity in psycholinguistics</a:t>
            </a:r>
          </a:p>
          <a:p>
            <a:endParaRPr lang="en-NL" dirty="0"/>
          </a:p>
        </p:txBody>
      </p:sp>
    </p:spTree>
    <p:extLst>
      <p:ext uri="{BB962C8B-B14F-4D97-AF65-F5344CB8AC3E}">
        <p14:creationId xmlns:p14="http://schemas.microsoft.com/office/powerpoint/2010/main" val="328471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C0B48-BC2D-27FB-8B7A-55CA65269A42}"/>
              </a:ext>
            </a:extLst>
          </p:cNvPr>
          <p:cNvSpPr>
            <a:spLocks noGrp="1"/>
          </p:cNvSpPr>
          <p:nvPr>
            <p:ph idx="1"/>
          </p:nvPr>
        </p:nvSpPr>
        <p:spPr>
          <a:xfrm>
            <a:off x="324000" y="1121134"/>
            <a:ext cx="8460000" cy="3378866"/>
          </a:xfrm>
        </p:spPr>
        <p:txBody>
          <a:bodyPr>
            <a:normAutofit/>
          </a:bodyPr>
          <a:lstStyle/>
          <a:p>
            <a:pPr marL="342900" indent="-342900">
              <a:buFont typeface="Arial" panose="020B0604020202020204" pitchFamily="34" charset="0"/>
              <a:buChar char="•"/>
            </a:pPr>
            <a:endParaRPr lang="en-NL" sz="2000" dirty="0">
              <a:solidFill>
                <a:schemeClr val="tx1"/>
              </a:solidFill>
            </a:endParaRPr>
          </a:p>
          <a:p>
            <a:pPr marL="342900" indent="-342900">
              <a:buFont typeface="Arial" panose="020B0604020202020204" pitchFamily="34" charset="0"/>
              <a:buChar char="•"/>
            </a:pPr>
            <a:endParaRPr lang="en-NL" sz="2000" dirty="0">
              <a:solidFill>
                <a:schemeClr val="tx1"/>
              </a:solidFill>
            </a:endParaRPr>
          </a:p>
        </p:txBody>
      </p:sp>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3</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lstStyle/>
          <a:p>
            <a:r>
              <a:rPr lang="en-NL" dirty="0"/>
              <a:t>Current work</a:t>
            </a:r>
          </a:p>
          <a:p>
            <a:endParaRPr lang="en-NL" dirty="0"/>
          </a:p>
        </p:txBody>
      </p:sp>
      <p:sp>
        <p:nvSpPr>
          <p:cNvPr id="7" name="Text Placeholder 3">
            <a:extLst>
              <a:ext uri="{FF2B5EF4-FFF2-40B4-BE49-F238E27FC236}">
                <a16:creationId xmlns:a16="http://schemas.microsoft.com/office/drawing/2014/main" id="{9E148C5A-6AAE-0B06-2A0C-DD5931A791AA}"/>
              </a:ext>
            </a:extLst>
          </p:cNvPr>
          <p:cNvSpPr txBox="1">
            <a:spLocks/>
          </p:cNvSpPr>
          <p:nvPr/>
        </p:nvSpPr>
        <p:spPr>
          <a:xfrm>
            <a:off x="560291" y="1036336"/>
            <a:ext cx="7685212" cy="3535664"/>
          </a:xfrm>
          <a:prstGeom prst="rect">
            <a:avLst/>
          </a:prstGeom>
        </p:spPr>
        <p:txBody>
          <a:bodyPr>
            <a:normAutofit fontScale="92500"/>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solidFill>
                  <a:schemeClr val="tx1"/>
                </a:solidFill>
              </a:rPr>
              <a:t>Investigated language coverage in child language acquisition research.</a:t>
            </a:r>
          </a:p>
          <a:p>
            <a:pPr marL="702900" lvl="3" indent="-342900">
              <a:buClr>
                <a:schemeClr val="tx1"/>
              </a:buClr>
            </a:pPr>
            <a:r>
              <a:rPr lang="en-US" sz="1700" dirty="0"/>
              <a:t>How this maps onto global language diversity.</a:t>
            </a:r>
          </a:p>
          <a:p>
            <a:pPr marL="702900" lvl="3" indent="-342900">
              <a:buClr>
                <a:schemeClr val="tx1"/>
              </a:buClr>
            </a:pPr>
            <a:r>
              <a:rPr lang="en-US" sz="1700" dirty="0">
                <a:solidFill>
                  <a:schemeClr val="tx1"/>
                </a:solidFill>
              </a:rPr>
              <a:t>The consequences of a skewed evidence base in light of language endangerment.</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Kidd &amp; Garcia coded all papers published in the four major child language journals:</a:t>
            </a:r>
          </a:p>
          <a:p>
            <a:pPr marL="1028700" lvl="1" indent="-342900"/>
            <a:r>
              <a:rPr lang="en-US" sz="1600" dirty="0">
                <a:latin typeface="Arial" panose="020B0604020202020204" pitchFamily="34" charset="0"/>
                <a:cs typeface="Arial" panose="020B0604020202020204" pitchFamily="34" charset="0"/>
              </a:rPr>
              <a:t>Journal of Child Language (1974 – 2020).</a:t>
            </a:r>
          </a:p>
          <a:p>
            <a:pPr marL="1028700" lvl="1" indent="-342900"/>
            <a:r>
              <a:rPr lang="en-US" sz="1600" dirty="0">
                <a:latin typeface="Arial" panose="020B0604020202020204" pitchFamily="34" charset="0"/>
                <a:cs typeface="Arial" panose="020B0604020202020204" pitchFamily="34" charset="0"/>
              </a:rPr>
              <a:t>First Language (1980 – 2020).</a:t>
            </a:r>
          </a:p>
          <a:p>
            <a:pPr marL="1028700" lvl="1" indent="-342900"/>
            <a:r>
              <a:rPr lang="en-US" sz="1600" dirty="0">
                <a:latin typeface="Arial" panose="020B0604020202020204" pitchFamily="34" charset="0"/>
                <a:cs typeface="Arial" panose="020B0604020202020204" pitchFamily="34" charset="0"/>
              </a:rPr>
              <a:t>Language Acquisition (1990 – 2020).</a:t>
            </a:r>
          </a:p>
          <a:p>
            <a:pPr marL="1028700" lvl="1" indent="-342900"/>
            <a:r>
              <a:rPr lang="en-US" sz="1600" dirty="0">
                <a:latin typeface="Arial" panose="020B0604020202020204" pitchFamily="34" charset="0"/>
                <a:cs typeface="Arial" panose="020B0604020202020204" pitchFamily="34" charset="0"/>
              </a:rPr>
              <a:t>Language Learning and Development (2005 – 2020).</a:t>
            </a:r>
          </a:p>
        </p:txBody>
      </p:sp>
    </p:spTree>
    <p:extLst>
      <p:ext uri="{BB962C8B-B14F-4D97-AF65-F5344CB8AC3E}">
        <p14:creationId xmlns:p14="http://schemas.microsoft.com/office/powerpoint/2010/main" val="246121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6C0B48-BC2D-27FB-8B7A-55CA65269A42}"/>
              </a:ext>
            </a:extLst>
          </p:cNvPr>
          <p:cNvSpPr>
            <a:spLocks noGrp="1"/>
          </p:cNvSpPr>
          <p:nvPr>
            <p:ph idx="1"/>
          </p:nvPr>
        </p:nvSpPr>
        <p:spPr>
          <a:xfrm>
            <a:off x="324000" y="1121134"/>
            <a:ext cx="8460000" cy="3378866"/>
          </a:xfrm>
        </p:spPr>
        <p:txBody>
          <a:bodyPr>
            <a:normAutofit/>
          </a:bodyPr>
          <a:lstStyle/>
          <a:p>
            <a:pPr marL="342900" indent="-342900">
              <a:buFont typeface="Arial" panose="020B0604020202020204" pitchFamily="34" charset="0"/>
              <a:buChar char="•"/>
            </a:pPr>
            <a:endParaRPr lang="en-NL" sz="2000" dirty="0">
              <a:solidFill>
                <a:schemeClr val="tx1"/>
              </a:solidFill>
            </a:endParaRPr>
          </a:p>
          <a:p>
            <a:pPr marL="342900" indent="-342900">
              <a:buFont typeface="Arial" panose="020B0604020202020204" pitchFamily="34" charset="0"/>
              <a:buChar char="•"/>
            </a:pPr>
            <a:endParaRPr lang="en-NL" sz="2000" dirty="0">
              <a:solidFill>
                <a:schemeClr val="tx1"/>
              </a:solidFill>
            </a:endParaRPr>
          </a:p>
        </p:txBody>
      </p:sp>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4</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35430"/>
            <a:ext cx="8459788" cy="852793"/>
          </a:xfrm>
        </p:spPr>
        <p:txBody>
          <a:bodyPr/>
          <a:lstStyle/>
          <a:p>
            <a:r>
              <a:rPr lang="en-NL" dirty="0"/>
              <a:t>Method </a:t>
            </a:r>
            <a:r>
              <a:rPr lang="en-NL" sz="1400" dirty="0"/>
              <a:t>(Kidd &amp; Garcia, 2022, </a:t>
            </a:r>
            <a:r>
              <a:rPr lang="en-NL" sz="1400" i="1" dirty="0"/>
              <a:t>First Language</a:t>
            </a:r>
            <a:r>
              <a:rPr lang="en-NL" sz="1400" dirty="0"/>
              <a:t>)</a:t>
            </a:r>
            <a:endParaRPr lang="en-NL" dirty="0"/>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fontScale="70000" lnSpcReduction="20000"/>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2400" dirty="0"/>
              <a:t>Papers coded for:</a:t>
            </a:r>
          </a:p>
          <a:p>
            <a:pPr marL="1143000" lvl="1" indent="-457200">
              <a:spcBef>
                <a:spcPts val="600"/>
              </a:spcBef>
              <a:buFont typeface="+mj-lt"/>
              <a:buAutoNum type="arabicPeriod"/>
            </a:pPr>
            <a:r>
              <a:rPr lang="en-US" sz="1800" dirty="0">
                <a:latin typeface="Arial" panose="020B0604020202020204" pitchFamily="34" charset="0"/>
                <a:cs typeface="Arial" panose="020B0604020202020204" pitchFamily="34" charset="0"/>
              </a:rPr>
              <a:t>Language(s) </a:t>
            </a:r>
          </a:p>
          <a:p>
            <a:pPr marL="1143000" lvl="1" indent="-457200">
              <a:spcBef>
                <a:spcPts val="600"/>
              </a:spcBef>
              <a:buFont typeface="+mj-lt"/>
              <a:buAutoNum type="arabicPeriod"/>
            </a:pPr>
            <a:r>
              <a:rPr lang="en-US" sz="1800" dirty="0">
                <a:latin typeface="Arial" panose="020B0604020202020204" pitchFamily="34" charset="0"/>
                <a:cs typeface="Arial" panose="020B0604020202020204" pitchFamily="34" charset="0"/>
              </a:rPr>
              <a:t>Location of Author(s)</a:t>
            </a:r>
          </a:p>
          <a:p>
            <a:pPr marL="1143000" lvl="1" indent="-457200">
              <a:spcBef>
                <a:spcPts val="600"/>
              </a:spcBef>
              <a:buFont typeface="+mj-lt"/>
              <a:buAutoNum type="arabicPeriod"/>
            </a:pPr>
            <a:r>
              <a:rPr lang="en-US" sz="1800" dirty="0">
                <a:latin typeface="Arial" panose="020B0604020202020204" pitchFamily="34" charset="0"/>
                <a:cs typeface="Arial" panose="020B0604020202020204" pitchFamily="34" charset="0"/>
              </a:rPr>
              <a:t>Topics covered:</a:t>
            </a:r>
          </a:p>
          <a:p>
            <a:pPr marL="1485900" lvl="2" indent="-342900">
              <a:spcBef>
                <a:spcPts val="600"/>
              </a:spcBef>
            </a:pPr>
            <a:r>
              <a:rPr lang="en-US" sz="1800" dirty="0">
                <a:latin typeface="Arial" panose="020B0604020202020204" pitchFamily="34" charset="0"/>
                <a:cs typeface="Arial" panose="020B0604020202020204" pitchFamily="34" charset="0"/>
              </a:rPr>
              <a:t>Morphosyntax.</a:t>
            </a:r>
          </a:p>
          <a:p>
            <a:pPr marL="1485900" lvl="2" indent="-342900">
              <a:spcBef>
                <a:spcPts val="600"/>
              </a:spcBef>
            </a:pPr>
            <a:r>
              <a:rPr lang="en-US" sz="1800" dirty="0">
                <a:latin typeface="Arial" panose="020B0604020202020204" pitchFamily="34" charset="0"/>
                <a:cs typeface="Arial" panose="020B0604020202020204" pitchFamily="34" charset="0"/>
              </a:rPr>
              <a:t>Vocabulary and Semantics</a:t>
            </a:r>
          </a:p>
          <a:p>
            <a:pPr marL="1485900" lvl="2" indent="-342900">
              <a:spcBef>
                <a:spcPts val="600"/>
              </a:spcBef>
            </a:pPr>
            <a:r>
              <a:rPr lang="en-US" sz="1800" dirty="0">
                <a:latin typeface="Arial" panose="020B0604020202020204" pitchFamily="34" charset="0"/>
                <a:cs typeface="Arial" panose="020B0604020202020204" pitchFamily="34" charset="0"/>
              </a:rPr>
              <a:t>Discourse and Pragmatics.</a:t>
            </a:r>
          </a:p>
          <a:p>
            <a:pPr marL="1485900" lvl="2" indent="-342900">
              <a:spcBef>
                <a:spcPts val="600"/>
              </a:spcBef>
            </a:pPr>
            <a:r>
              <a:rPr lang="en-US" sz="1800" dirty="0">
                <a:latin typeface="Arial" panose="020B0604020202020204" pitchFamily="34" charset="0"/>
                <a:cs typeface="Arial" panose="020B0604020202020204" pitchFamily="34" charset="0"/>
              </a:rPr>
              <a:t>Language and Cognition.</a:t>
            </a:r>
          </a:p>
          <a:p>
            <a:pPr marL="1485900" lvl="2" indent="-342900">
              <a:spcBef>
                <a:spcPts val="600"/>
              </a:spcBef>
            </a:pPr>
            <a:r>
              <a:rPr lang="en-US" sz="1800" dirty="0">
                <a:latin typeface="Arial" panose="020B0604020202020204" pitchFamily="34" charset="0"/>
                <a:cs typeface="Arial" panose="020B0604020202020204" pitchFamily="34" charset="0"/>
              </a:rPr>
              <a:t>Speech.</a:t>
            </a:r>
          </a:p>
          <a:p>
            <a:pPr marL="1485900" lvl="2" indent="-342900">
              <a:spcBef>
                <a:spcPts val="600"/>
              </a:spcBef>
            </a:pPr>
            <a:r>
              <a:rPr lang="en-US" sz="1800" dirty="0">
                <a:latin typeface="Arial" panose="020B0604020202020204" pitchFamily="34" charset="0"/>
                <a:cs typeface="Arial" panose="020B0604020202020204" pitchFamily="34" charset="0"/>
              </a:rPr>
              <a:t>Non-verbal communication.</a:t>
            </a:r>
          </a:p>
          <a:p>
            <a:pPr marL="1143000" lvl="2" indent="0">
              <a:spcBef>
                <a:spcPts val="600"/>
              </a:spcBef>
              <a:buNone/>
            </a:pPr>
            <a:r>
              <a:rPr lang="en-US" sz="1800" dirty="0">
                <a:latin typeface="Arial" panose="020B0604020202020204" pitchFamily="34" charset="0"/>
                <a:cs typeface="Arial" panose="020B0604020202020204" pitchFamily="34" charset="0"/>
              </a:rPr>
              <a:t> </a:t>
            </a:r>
          </a:p>
          <a:p>
            <a:pPr marL="1143000" lvl="2" indent="0">
              <a:buNone/>
            </a:pPr>
            <a:endParaRPr lang="en-US" sz="2400" dirty="0"/>
          </a:p>
        </p:txBody>
      </p:sp>
    </p:spTree>
    <p:extLst>
      <p:ext uri="{BB962C8B-B14F-4D97-AF65-F5344CB8AC3E}">
        <p14:creationId xmlns:p14="http://schemas.microsoft.com/office/powerpoint/2010/main" val="343787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5</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NL" dirty="0"/>
              <a:t>Language coverage </a:t>
            </a:r>
            <a:r>
              <a:rPr lang="en-NL" sz="1400" dirty="0"/>
              <a:t>(Kidd &amp; Garcia, 2022, </a:t>
            </a:r>
            <a:r>
              <a:rPr lang="en-NL" sz="1400" i="1" dirty="0"/>
              <a:t>First Language</a:t>
            </a:r>
            <a:r>
              <a:rPr lang="en-NL" sz="1400" dirty="0"/>
              <a:t>)</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11" name="Picture 10">
            <a:extLst>
              <a:ext uri="{FF2B5EF4-FFF2-40B4-BE49-F238E27FC236}">
                <a16:creationId xmlns:a16="http://schemas.microsoft.com/office/drawing/2014/main" id="{1DDC6207-7F78-4439-D988-5E04FDBA4D29}"/>
              </a:ext>
            </a:extLst>
          </p:cNvPr>
          <p:cNvPicPr>
            <a:picLocks noChangeAspect="1"/>
          </p:cNvPicPr>
          <p:nvPr/>
        </p:nvPicPr>
        <p:blipFill>
          <a:blip r:embed="rId3"/>
          <a:stretch>
            <a:fillRect/>
          </a:stretch>
        </p:blipFill>
        <p:spPr>
          <a:xfrm>
            <a:off x="359999" y="1070607"/>
            <a:ext cx="5689068" cy="3535579"/>
          </a:xfrm>
          <a:prstGeom prst="rect">
            <a:avLst/>
          </a:prstGeom>
        </p:spPr>
      </p:pic>
      <p:sp>
        <p:nvSpPr>
          <p:cNvPr id="12" name="TextBox 11">
            <a:extLst>
              <a:ext uri="{FF2B5EF4-FFF2-40B4-BE49-F238E27FC236}">
                <a16:creationId xmlns:a16="http://schemas.microsoft.com/office/drawing/2014/main" id="{92A22026-44CB-C739-85DF-A7968D939AAD}"/>
              </a:ext>
            </a:extLst>
          </p:cNvPr>
          <p:cNvSpPr txBox="1"/>
          <p:nvPr/>
        </p:nvSpPr>
        <p:spPr>
          <a:xfrm>
            <a:off x="6081889" y="964421"/>
            <a:ext cx="2422398"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2,827 papers after exclusions.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At least one paper on 103 languages.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Majority on English (54%), with an additional 30% coming from 38 other Indo-European languages.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Remaining 16% comes from 64 languages from 25 different language families. </a:t>
            </a:r>
          </a:p>
        </p:txBody>
      </p:sp>
    </p:spTree>
    <p:extLst>
      <p:ext uri="{BB962C8B-B14F-4D97-AF65-F5344CB8AC3E}">
        <p14:creationId xmlns:p14="http://schemas.microsoft.com/office/powerpoint/2010/main" val="371463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B0C6-83C4-D646-A235-2418EE638A1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F4B0346-EFCF-8643-9BC3-90035D4FBC4F}"/>
              </a:ext>
            </a:extLst>
          </p:cNvPr>
          <p:cNvPicPr>
            <a:picLocks noChangeAspect="1"/>
          </p:cNvPicPr>
          <p:nvPr/>
        </p:nvPicPr>
        <p:blipFill>
          <a:blip r:embed="rId2"/>
          <a:stretch>
            <a:fillRect/>
          </a:stretch>
        </p:blipFill>
        <p:spPr>
          <a:xfrm>
            <a:off x="155864" y="273844"/>
            <a:ext cx="8832273" cy="5143500"/>
          </a:xfrm>
          <a:prstGeom prst="rect">
            <a:avLst/>
          </a:prstGeom>
        </p:spPr>
      </p:pic>
      <p:sp>
        <p:nvSpPr>
          <p:cNvPr id="3" name="Rectangle 2">
            <a:extLst>
              <a:ext uri="{FF2B5EF4-FFF2-40B4-BE49-F238E27FC236}">
                <a16:creationId xmlns:a16="http://schemas.microsoft.com/office/drawing/2014/main" id="{58B9EA78-A7A7-E748-9AA2-B9B9923B57F4}"/>
              </a:ext>
            </a:extLst>
          </p:cNvPr>
          <p:cNvSpPr/>
          <p:nvPr/>
        </p:nvSpPr>
        <p:spPr>
          <a:xfrm>
            <a:off x="713232" y="3886200"/>
            <a:ext cx="3794760"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9BE4EEE6-6C5E-DE43-9216-922B2838B4A6}"/>
              </a:ext>
            </a:extLst>
          </p:cNvPr>
          <p:cNvSpPr/>
          <p:nvPr/>
        </p:nvSpPr>
        <p:spPr>
          <a:xfrm>
            <a:off x="4850684" y="3886200"/>
            <a:ext cx="3794760" cy="8229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B1A38101-CBC5-FC43-81F1-9B3255B58685}"/>
              </a:ext>
            </a:extLst>
          </p:cNvPr>
          <p:cNvSpPr/>
          <p:nvPr/>
        </p:nvSpPr>
        <p:spPr>
          <a:xfrm>
            <a:off x="4850685" y="429768"/>
            <a:ext cx="1531828" cy="17465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055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7</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Endangerment status</a:t>
            </a:r>
            <a:r>
              <a:rPr lang="en-GB" sz="1400" dirty="0"/>
              <a:t> </a:t>
            </a:r>
            <a:r>
              <a:rPr lang="en-NL" sz="1400" dirty="0"/>
              <a:t>(Passmore &amp; Kidd, in prep.)</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8" name="Picture 7">
            <a:extLst>
              <a:ext uri="{FF2B5EF4-FFF2-40B4-BE49-F238E27FC236}">
                <a16:creationId xmlns:a16="http://schemas.microsoft.com/office/drawing/2014/main" id="{1E5032C1-E1F7-DFDB-B691-5C8B4E77745C}"/>
              </a:ext>
            </a:extLst>
          </p:cNvPr>
          <p:cNvPicPr>
            <a:picLocks noChangeAspect="1"/>
          </p:cNvPicPr>
          <p:nvPr/>
        </p:nvPicPr>
        <p:blipFill>
          <a:blip r:embed="rId3"/>
          <a:stretch>
            <a:fillRect/>
          </a:stretch>
        </p:blipFill>
        <p:spPr>
          <a:xfrm>
            <a:off x="583947" y="925193"/>
            <a:ext cx="5361294" cy="3826407"/>
          </a:xfrm>
          <a:prstGeom prst="rect">
            <a:avLst/>
          </a:prstGeom>
        </p:spPr>
      </p:pic>
      <p:sp>
        <p:nvSpPr>
          <p:cNvPr id="9" name="TextBox 8">
            <a:extLst>
              <a:ext uri="{FF2B5EF4-FFF2-40B4-BE49-F238E27FC236}">
                <a16:creationId xmlns:a16="http://schemas.microsoft.com/office/drawing/2014/main" id="{0D933700-7619-7938-E954-00012FB0B860}"/>
              </a:ext>
            </a:extLst>
          </p:cNvPr>
          <p:cNvSpPr txBox="1"/>
          <p:nvPr/>
        </p:nvSpPr>
        <p:spPr>
          <a:xfrm>
            <a:off x="6054685" y="1833086"/>
            <a:ext cx="2728953" cy="2215991"/>
          </a:xfrm>
          <a:prstGeom prst="rect">
            <a:avLst/>
          </a:prstGeom>
          <a:noFill/>
        </p:spPr>
        <p:txBody>
          <a:bodyPr wrap="square" rtlCol="0">
            <a:spAutoFit/>
          </a:bodyPr>
          <a:lstStyle/>
          <a:p>
            <a:r>
              <a:rPr lang="en-NL" dirty="0"/>
              <a:t>Our preference for studying large accessible languages means that we are missing out on insights from fragile </a:t>
            </a:r>
            <a:r>
              <a:rPr lang="en-NL"/>
              <a:t>languages.</a:t>
            </a:r>
            <a:endParaRPr lang="en-AU" dirty="0"/>
          </a:p>
          <a:p>
            <a:endParaRPr lang="en-AU" dirty="0"/>
          </a:p>
          <a:p>
            <a:endParaRPr lang="en-NL" sz="1200" dirty="0"/>
          </a:p>
        </p:txBody>
      </p:sp>
    </p:spTree>
    <p:extLst>
      <p:ext uri="{BB962C8B-B14F-4D97-AF65-F5344CB8AC3E}">
        <p14:creationId xmlns:p14="http://schemas.microsoft.com/office/powerpoint/2010/main" val="345531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8</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L</a:t>
            </a:r>
            <a:r>
              <a:rPr lang="en-NL" dirty="0"/>
              <a:t>ocus of research production </a:t>
            </a:r>
            <a:r>
              <a:rPr lang="en-NL" sz="1400" dirty="0"/>
              <a:t>(Kidd &amp; Garcia, 2022, </a:t>
            </a:r>
            <a:r>
              <a:rPr lang="en-NL" sz="1400" i="1" dirty="0"/>
              <a:t>First Language</a:t>
            </a:r>
            <a:r>
              <a:rPr lang="en-NL" sz="1400" dirty="0"/>
              <a:t>)</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pic>
        <p:nvPicPr>
          <p:cNvPr id="2" name="Picture 1">
            <a:extLst>
              <a:ext uri="{FF2B5EF4-FFF2-40B4-BE49-F238E27FC236}">
                <a16:creationId xmlns:a16="http://schemas.microsoft.com/office/drawing/2014/main" id="{73EA86F7-2C51-4220-F94E-5D41918BF5EF}"/>
              </a:ext>
            </a:extLst>
          </p:cNvPr>
          <p:cNvPicPr>
            <a:picLocks noChangeAspect="1"/>
          </p:cNvPicPr>
          <p:nvPr/>
        </p:nvPicPr>
        <p:blipFill>
          <a:blip r:embed="rId3"/>
          <a:stretch>
            <a:fillRect/>
          </a:stretch>
        </p:blipFill>
        <p:spPr>
          <a:xfrm>
            <a:off x="-1" y="1113183"/>
            <a:ext cx="5519543" cy="3305783"/>
          </a:xfrm>
          <a:prstGeom prst="rect">
            <a:avLst/>
          </a:prstGeom>
        </p:spPr>
      </p:pic>
      <p:sp>
        <p:nvSpPr>
          <p:cNvPr id="7" name="TextBox 6">
            <a:extLst>
              <a:ext uri="{FF2B5EF4-FFF2-40B4-BE49-F238E27FC236}">
                <a16:creationId xmlns:a16="http://schemas.microsoft.com/office/drawing/2014/main" id="{0BE362C4-8F11-1A56-D326-8BFAB8353D24}"/>
              </a:ext>
            </a:extLst>
          </p:cNvPr>
          <p:cNvSpPr txBox="1"/>
          <p:nvPr/>
        </p:nvSpPr>
        <p:spPr>
          <a:xfrm>
            <a:off x="5306291" y="1448365"/>
            <a:ext cx="3837709"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49% of research published by North American authors (mostly from USA).</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38% from Europe (82% from Northern and Western Europe).</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12% from Australia/NZ, East and West Asia.</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1% from remainder of world. </a:t>
            </a:r>
          </a:p>
        </p:txBody>
      </p:sp>
    </p:spTree>
    <p:extLst>
      <p:ext uri="{BB962C8B-B14F-4D97-AF65-F5344CB8AC3E}">
        <p14:creationId xmlns:p14="http://schemas.microsoft.com/office/powerpoint/2010/main" val="3113975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E70A49-4124-3D02-CE98-9E17187871A9}"/>
              </a:ext>
            </a:extLst>
          </p:cNvPr>
          <p:cNvSpPr>
            <a:spLocks noGrp="1"/>
          </p:cNvSpPr>
          <p:nvPr>
            <p:ph type="sldNum" sz="quarter" idx="12"/>
          </p:nvPr>
        </p:nvSpPr>
        <p:spPr/>
        <p:txBody>
          <a:bodyPr/>
          <a:lstStyle/>
          <a:p>
            <a:fld id="{10A01DC5-1685-4615-8240-15192985C6A2}" type="slidenum">
              <a:rPr lang="en-AU" smtClean="0"/>
              <a:pPr/>
              <a:t>9</a:t>
            </a:fld>
            <a:endParaRPr lang="en-AU"/>
          </a:p>
        </p:txBody>
      </p:sp>
      <p:sp>
        <p:nvSpPr>
          <p:cNvPr id="5" name="Date Placeholder 4">
            <a:extLst>
              <a:ext uri="{FF2B5EF4-FFF2-40B4-BE49-F238E27FC236}">
                <a16:creationId xmlns:a16="http://schemas.microsoft.com/office/drawing/2014/main" id="{DECBE24A-2D01-9CE1-7E89-D2AB22512AAD}"/>
              </a:ext>
            </a:extLst>
          </p:cNvPr>
          <p:cNvSpPr>
            <a:spLocks noGrp="1"/>
          </p:cNvSpPr>
          <p:nvPr>
            <p:ph type="dt" sz="half" idx="2"/>
          </p:nvPr>
        </p:nvSpPr>
        <p:spPr/>
        <p:txBody>
          <a:bodyPr/>
          <a:lstStyle/>
          <a:p>
            <a:r>
              <a:rPr lang="en-AU" dirty="0"/>
              <a:t>28 07 23</a:t>
            </a:r>
          </a:p>
        </p:txBody>
      </p:sp>
      <p:sp>
        <p:nvSpPr>
          <p:cNvPr id="6" name="Text Placeholder 5">
            <a:extLst>
              <a:ext uri="{FF2B5EF4-FFF2-40B4-BE49-F238E27FC236}">
                <a16:creationId xmlns:a16="http://schemas.microsoft.com/office/drawing/2014/main" id="{772D1B8C-B8BA-D696-5B34-F1256DB2E75A}"/>
              </a:ext>
            </a:extLst>
          </p:cNvPr>
          <p:cNvSpPr>
            <a:spLocks noGrp="1"/>
          </p:cNvSpPr>
          <p:nvPr>
            <p:ph type="body" sz="quarter" idx="13"/>
          </p:nvPr>
        </p:nvSpPr>
        <p:spPr>
          <a:xfrm>
            <a:off x="323850" y="324000"/>
            <a:ext cx="8459788" cy="852793"/>
          </a:xfrm>
        </p:spPr>
        <p:txBody>
          <a:bodyPr>
            <a:normAutofit/>
          </a:bodyPr>
          <a:lstStyle/>
          <a:p>
            <a:r>
              <a:rPr lang="en-GB" dirty="0"/>
              <a:t>Grammatical diversity</a:t>
            </a:r>
            <a:r>
              <a:rPr lang="en-GB" sz="1400" dirty="0"/>
              <a:t> </a:t>
            </a:r>
            <a:r>
              <a:rPr lang="en-NL" sz="1400" dirty="0"/>
              <a:t>(Passmore &amp; Kidd, in prep.)</a:t>
            </a:r>
          </a:p>
          <a:p>
            <a:endParaRPr lang="en-NL" dirty="0"/>
          </a:p>
        </p:txBody>
      </p:sp>
      <p:sp>
        <p:nvSpPr>
          <p:cNvPr id="3" name="Text Placeholder 3">
            <a:extLst>
              <a:ext uri="{FF2B5EF4-FFF2-40B4-BE49-F238E27FC236}">
                <a16:creationId xmlns:a16="http://schemas.microsoft.com/office/drawing/2014/main" id="{3C083576-E79D-44E4-AE00-FA3814B22038}"/>
              </a:ext>
            </a:extLst>
          </p:cNvPr>
          <p:cNvSpPr txBox="1">
            <a:spLocks/>
          </p:cNvSpPr>
          <p:nvPr/>
        </p:nvSpPr>
        <p:spPr>
          <a:xfrm>
            <a:off x="359999" y="964421"/>
            <a:ext cx="8108139" cy="3535579"/>
          </a:xfrm>
          <a:prstGeom prst="rect">
            <a:avLst/>
          </a:prstGeom>
        </p:spPr>
        <p:txBody>
          <a:bodyPr>
            <a:normAutofit/>
          </a:bodyPr>
          <a:lst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485900" lvl="2" indent="-342900"/>
            <a:endParaRPr lang="en-US" sz="2400" dirty="0"/>
          </a:p>
        </p:txBody>
      </p:sp>
      <p:sp>
        <p:nvSpPr>
          <p:cNvPr id="7" name="TextBox 6">
            <a:extLst>
              <a:ext uri="{FF2B5EF4-FFF2-40B4-BE49-F238E27FC236}">
                <a16:creationId xmlns:a16="http://schemas.microsoft.com/office/drawing/2014/main" id="{BACE3DB6-C66C-7338-0F28-2FECFC24C191}"/>
              </a:ext>
            </a:extLst>
          </p:cNvPr>
          <p:cNvSpPr txBox="1"/>
          <p:nvPr/>
        </p:nvSpPr>
        <p:spPr>
          <a:xfrm>
            <a:off x="5095670" y="1038762"/>
            <a:ext cx="3720845" cy="1354217"/>
          </a:xfrm>
          <a:prstGeom prst="rect">
            <a:avLst/>
          </a:prstGeom>
          <a:noFill/>
        </p:spPr>
        <p:txBody>
          <a:bodyPr wrap="square" rtlCol="0">
            <a:spAutoFit/>
          </a:bodyPr>
          <a:lstStyle/>
          <a:p>
            <a:endParaRPr lang="en-NL" dirty="0"/>
          </a:p>
          <a:p>
            <a:pPr marL="285750" indent="-285750">
              <a:buFont typeface="Arial" panose="020B0604020202020204" pitchFamily="34" charset="0"/>
              <a:buChar char="•"/>
            </a:pPr>
            <a:r>
              <a:rPr lang="en-NL" sz="1600" dirty="0"/>
              <a:t>2-D representation of design space of grammatical diversity – </a:t>
            </a:r>
            <a:r>
              <a:rPr lang="en-AU" sz="1600" dirty="0"/>
              <a:t>darker</a:t>
            </a:r>
            <a:r>
              <a:rPr lang="en-NL" sz="1600" dirty="0"/>
              <a:t> colours = more languages </a:t>
            </a:r>
            <a:r>
              <a:rPr lang="en-AU" sz="1600" dirty="0"/>
              <a:t>inhabit this</a:t>
            </a:r>
            <a:r>
              <a:rPr lang="en-NL" sz="1600" dirty="0"/>
              <a:t> </a:t>
            </a:r>
            <a:r>
              <a:rPr lang="en-AU" sz="1600" dirty="0"/>
              <a:t>‘grammatical space’</a:t>
            </a:r>
            <a:r>
              <a:rPr lang="en-NL" sz="1600"/>
              <a:t>.</a:t>
            </a:r>
            <a:endParaRPr lang="en-NL" sz="1600" dirty="0"/>
          </a:p>
        </p:txBody>
      </p:sp>
      <p:pic>
        <p:nvPicPr>
          <p:cNvPr id="16" name="Picture 15" descr="A graph of different colored hexagons&#10;&#10;Description automatically generated">
            <a:extLst>
              <a:ext uri="{FF2B5EF4-FFF2-40B4-BE49-F238E27FC236}">
                <a16:creationId xmlns:a16="http://schemas.microsoft.com/office/drawing/2014/main" id="{B99DD937-4A34-4529-61DF-DF6E5AE6FCC3}"/>
              </a:ext>
            </a:extLst>
          </p:cNvPr>
          <p:cNvPicPr>
            <a:picLocks noChangeAspect="1"/>
          </p:cNvPicPr>
          <p:nvPr/>
        </p:nvPicPr>
        <p:blipFill rotWithShape="1">
          <a:blip r:embed="rId3">
            <a:extLst>
              <a:ext uri="{28A0092B-C50C-407E-A947-70E740481C1C}">
                <a14:useLocalDpi xmlns:a14="http://schemas.microsoft.com/office/drawing/2010/main" val="0"/>
              </a:ext>
            </a:extLst>
          </a:blip>
          <a:srcRect l="22458" r="20727"/>
          <a:stretch/>
        </p:blipFill>
        <p:spPr>
          <a:xfrm>
            <a:off x="504000" y="1285342"/>
            <a:ext cx="4566011" cy="3214658"/>
          </a:xfrm>
          <a:prstGeom prst="rect">
            <a:avLst/>
          </a:prstGeom>
        </p:spPr>
      </p:pic>
    </p:spTree>
    <p:extLst>
      <p:ext uri="{BB962C8B-B14F-4D97-AF65-F5344CB8AC3E}">
        <p14:creationId xmlns:p14="http://schemas.microsoft.com/office/powerpoint/2010/main" val="2182676150"/>
      </p:ext>
    </p:extLst>
  </p:cSld>
  <p:clrMapOvr>
    <a:masterClrMapping/>
  </p:clrMapOvr>
</p:sld>
</file>

<file path=ppt/theme/theme1.xml><?xml version="1.0" encoding="utf-8"?>
<a:theme xmlns:a="http://schemas.openxmlformats.org/drawingml/2006/main" name="ANU Light">
  <a:themeElements>
    <a:clrScheme name="ANU">
      <a:dk1>
        <a:sysClr val="windowText" lastClr="000000"/>
      </a:dk1>
      <a:lt1>
        <a:sysClr val="window" lastClr="FFFFFF"/>
      </a:lt1>
      <a:dk2>
        <a:srgbClr val="000000"/>
      </a:dk2>
      <a:lt2>
        <a:srgbClr val="FFFFFF"/>
      </a:lt2>
      <a:accent1>
        <a:srgbClr val="BE830E"/>
      </a:accent1>
      <a:accent2>
        <a:srgbClr val="DFC187"/>
      </a:accent2>
      <a:accent3>
        <a:srgbClr val="F5EDDE"/>
      </a:accent3>
      <a:accent4>
        <a:srgbClr val="BE4E0E"/>
      </a:accent4>
      <a:accent5>
        <a:srgbClr val="CB7352"/>
      </a:accent5>
      <a:accent6>
        <a:srgbClr val="F2DCD4"/>
      </a:accent6>
      <a:hlink>
        <a:srgbClr val="BE830E"/>
      </a:hlink>
      <a:folHlink>
        <a:srgbClr val="BE4E0E"/>
      </a:folHlink>
    </a:clrScheme>
    <a:fontScheme name="ANU">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E942921-F3A1-AE4C-8A9E-9A9A5B154E3E}" vid="{BD02E756-BB29-1C4F-B71B-84EA9B42E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Notes xmlns="2906fbf8-e47d-4c21-be87-cb09cf1c70cb">DO NOT EDIT. DOWNLOAD FIRST.</Document_x0020_Notes>
    <FAQs xmlns="2906fbf8-e47d-4c21-be87-cb09cf1c70cb"/>
    <TaxCatchAll xmlns="c30e2885-58e1-4e94-9dc7-f83158e7ef28" xsi:nil="true"/>
    <lcf76f155ced4ddcb4097134ff3c332f xmlns="2906fbf8-e47d-4c21-be87-cb09cf1c70cb">
      <Terms xmlns="http://schemas.microsoft.com/office/infopath/2007/PartnerControls"/>
    </lcf76f155ced4ddcb4097134ff3c332f>
    <SharedWithUsers xmlns="cd7196b5-af4d-4b5a-ba66-d723b2d8b01e">
      <UserInfo>
        <DisplayName>Simon Mishricky</DisplayName>
        <AccountId>7743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009AC5283E95468D41B3B02A942082" ma:contentTypeVersion="17" ma:contentTypeDescription="Create a new document." ma:contentTypeScope="" ma:versionID="1de47881ce4f9a36613dbcf3cf0fa714">
  <xsd:schema xmlns:xsd="http://www.w3.org/2001/XMLSchema" xmlns:xs="http://www.w3.org/2001/XMLSchema" xmlns:p="http://schemas.microsoft.com/office/2006/metadata/properties" xmlns:ns2="2906fbf8-e47d-4c21-be87-cb09cf1c70cb" xmlns:ns3="cd7196b5-af4d-4b5a-ba66-d723b2d8b01e" xmlns:ns4="c30e2885-58e1-4e94-9dc7-f83158e7ef28" targetNamespace="http://schemas.microsoft.com/office/2006/metadata/properties" ma:root="true" ma:fieldsID="50aab10ac60f917392f91397ee89828c" ns2:_="" ns3:_="" ns4:_="">
    <xsd:import namespace="2906fbf8-e47d-4c21-be87-cb09cf1c70cb"/>
    <xsd:import namespace="cd7196b5-af4d-4b5a-ba66-d723b2d8b01e"/>
    <xsd:import namespace="c30e2885-58e1-4e94-9dc7-f83158e7ef28"/>
    <xsd:element name="properties">
      <xsd:complexType>
        <xsd:sequence>
          <xsd:element name="documentManagement">
            <xsd:complexType>
              <xsd:all>
                <xsd:element ref="ns2:MediaServiceMetadata" minOccurs="0"/>
                <xsd:element ref="ns2:MediaServiceFastMetadata" minOccurs="0"/>
                <xsd:element ref="ns2:FAQs"/>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ocument_x0020_Notes"/>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6fbf8-e47d-4c21-be87-cb09cf1c70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FAQs" ma:index="10" ma:displayName="FAQs" ma:internalName="FAQs">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ocument_x0020_Notes" ma:index="18" ma:displayName="IMPORTANT" ma:description="DO NOT EDIT. DOWNLOAD FIRST" ma:format="Dropdown" ma:internalName="Document_x0020_Notes">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0858339-22dc-49f9-bed0-4b2c0ae499d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7196b5-af4d-4b5a-ba66-d723b2d8b0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0e2885-58e1-4e94-9dc7-f83158e7ef2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db2f7b05-bf39-4aaf-b1d5-a18c06a848f2}" ma:internalName="TaxCatchAll" ma:showField="CatchAllData" ma:web="cd7196b5-af4d-4b5a-ba66-d723b2d8b0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55D042-D8B3-4BE3-86DE-6019F96E2850}">
  <ds:schemaRefs>
    <ds:schemaRef ds:uri="http://schemas.microsoft.com/office/infopath/2007/PartnerControls"/>
    <ds:schemaRef ds:uri="cd7196b5-af4d-4b5a-ba66-d723b2d8b01e"/>
    <ds:schemaRef ds:uri="http://schemas.openxmlformats.org/package/2006/metadata/core-properties"/>
    <ds:schemaRef ds:uri="http://purl.org/dc/elements/1.1/"/>
    <ds:schemaRef ds:uri="2906fbf8-e47d-4c21-be87-cb09cf1c70cb"/>
    <ds:schemaRef ds:uri="http://purl.org/dc/terms/"/>
    <ds:schemaRef ds:uri="http://schemas.microsoft.com/office/2006/documentManagement/types"/>
    <ds:schemaRef ds:uri="http://schemas.microsoft.com/office/2006/metadata/properties"/>
    <ds:schemaRef ds:uri="c30e2885-58e1-4e94-9dc7-f83158e7ef28"/>
    <ds:schemaRef ds:uri="http://www.w3.org/XML/1998/namespace"/>
    <ds:schemaRef ds:uri="http://purl.org/dc/dcmitype/"/>
  </ds:schemaRefs>
</ds:datastoreItem>
</file>

<file path=customXml/itemProps2.xml><?xml version="1.0" encoding="utf-8"?>
<ds:datastoreItem xmlns:ds="http://schemas.openxmlformats.org/officeDocument/2006/customXml" ds:itemID="{D242CD11-9905-45C0-AA8E-EE5B79DEFBE2}">
  <ds:schemaRefs>
    <ds:schemaRef ds:uri="http://schemas.microsoft.com/sharepoint/v3/contenttype/forms"/>
  </ds:schemaRefs>
</ds:datastoreItem>
</file>

<file path=customXml/itemProps3.xml><?xml version="1.0" encoding="utf-8"?>
<ds:datastoreItem xmlns:ds="http://schemas.openxmlformats.org/officeDocument/2006/customXml" ds:itemID="{B14D557C-9DD9-4D6A-812E-C98A03BFF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6fbf8-e47d-4c21-be87-cb09cf1c70cb"/>
    <ds:schemaRef ds:uri="cd7196b5-af4d-4b5a-ba66-d723b2d8b01e"/>
    <ds:schemaRef ds:uri="c30e2885-58e1-4e94-9dc7-f83158e7ef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ANU Light</Template>
  <TotalTime>9875</TotalTime>
  <Words>1100</Words>
  <Application>Microsoft Macintosh PowerPoint</Application>
  <PresentationFormat>On-screen Show (16:9)</PresentationFormat>
  <Paragraphs>150</Paragraphs>
  <Slides>19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Public Sans</vt:lpstr>
      <vt:lpstr>Public Sans Light</vt:lpstr>
      <vt:lpstr>Sofia Pro Light</vt:lpstr>
      <vt:lpstr>Times New Roman</vt:lpstr>
      <vt:lpstr>ANU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Kidd</dc:creator>
  <cp:lastModifiedBy>Sam Passmore</cp:lastModifiedBy>
  <cp:revision>28</cp:revision>
  <dcterms:created xsi:type="dcterms:W3CDTF">2023-04-26T00:18:53Z</dcterms:created>
  <dcterms:modified xsi:type="dcterms:W3CDTF">2023-09-14T20:27:51Z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0x010100EF009AC5283E95468D41B3B02A942082</vt:lpwstr>
  </property>
  <property fmtid="{D5CDD505-2E9C-101B-9397-08002B2CF9AE}" pid="3" name="MediaServiceImageTags">
    <vt:lpwstr/>
  </property>
</Properties>
</file>